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346" r:id="rId2"/>
    <p:sldId id="293" r:id="rId3"/>
    <p:sldId id="307" r:id="rId4"/>
    <p:sldId id="335" r:id="rId5"/>
    <p:sldId id="347" r:id="rId6"/>
    <p:sldId id="348" r:id="rId7"/>
    <p:sldId id="349" r:id="rId8"/>
    <p:sldId id="350" r:id="rId9"/>
    <p:sldId id="351" r:id="rId10"/>
    <p:sldId id="331" r:id="rId11"/>
    <p:sldId id="352" r:id="rId12"/>
    <p:sldId id="356" r:id="rId13"/>
    <p:sldId id="357" r:id="rId14"/>
    <p:sldId id="359" r:id="rId15"/>
    <p:sldId id="360" r:id="rId16"/>
    <p:sldId id="317" r:id="rId17"/>
    <p:sldId id="303" r:id="rId18"/>
    <p:sldId id="341" r:id="rId19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22"/>
      <p:bold r:id="rId23"/>
    </p:embeddedFont>
    <p:embeddedFont>
      <p:font typeface="한수원 한돋움" panose="020B0600000101010101" charset="-127"/>
      <p:bold r:id="rId24"/>
    </p:embeddedFont>
    <p:embeddedFont>
      <p:font typeface="한수원 한돋움 Bold" panose="020B0600000101010101" charset="-127"/>
      <p:bold r:id="rId25"/>
    </p:embeddedFont>
  </p:embeddedFontLst>
  <p:defaultTextStyle>
    <a:defPPr>
      <a:defRPr lang="ko-KR"/>
    </a:defPPr>
    <a:lvl1pPr marL="0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2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C3E6"/>
    <a:srgbClr val="77959E"/>
    <a:srgbClr val="DAE3E5"/>
    <a:srgbClr val="11A7E0"/>
    <a:srgbClr val="62A845"/>
    <a:srgbClr val="FAFAFA"/>
    <a:srgbClr val="F0F0F0"/>
    <a:srgbClr val="9C5ED6"/>
    <a:srgbClr val="D65EC4"/>
    <a:srgbClr val="5E97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694" autoAdjust="0"/>
  </p:normalViewPr>
  <p:slideViewPr>
    <p:cSldViewPr>
      <p:cViewPr varScale="1">
        <p:scale>
          <a:sx n="100" d="100"/>
          <a:sy n="100" d="100"/>
        </p:scale>
        <p:origin x="452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14578-7EF3-4727-BD42-39B967B9454B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32C99-96F0-46CD-B58C-814FF01AF2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7660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9F32D-416B-41F8-965B-AFE94DF4D917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C2FE0F-61B8-4DB6-9D27-4EDC46824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78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2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170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355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2FE0F-61B8-4DB6-9D27-4EDC46824B6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887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2FE0F-61B8-4DB6-9D27-4EDC46824B6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131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997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867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76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78" userDrawn="1">
          <p15:clr>
            <a:srgbClr val="FBAE40"/>
          </p15:clr>
        </p15:guide>
        <p15:guide id="2" pos="393" userDrawn="1">
          <p15:clr>
            <a:srgbClr val="FBAE40"/>
          </p15:clr>
        </p15:guide>
        <p15:guide id="4" orient="horz" pos="4042" userDrawn="1">
          <p15:clr>
            <a:srgbClr val="FBAE40"/>
          </p15:clr>
        </p15:guide>
        <p15:guide id="5" pos="7287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. 제작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19292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01</a:t>
            </a: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제작개요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807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3. 제작과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00067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제작과정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83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5. 영상 및 관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520562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개발 및 구현</a:t>
            </a:r>
          </a:p>
        </p:txBody>
      </p:sp>
    </p:spTree>
    <p:extLst>
      <p:ext uri="{BB962C8B-B14F-4D97-AF65-F5344CB8AC3E}">
        <p14:creationId xmlns:p14="http://schemas.microsoft.com/office/powerpoint/2010/main" val="349466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. 오류개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022990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03.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오류개선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33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. 영상 및 관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31739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04.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영상 및 형상관리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33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FCA8F-81E3-4494-807A-19ED36318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lIns="68579" tIns="34289" rIns="68579" bIns="34289"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A30F0C-47F5-4BBB-8D9A-EEA1FF7E8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 lIns="68579" tIns="34289" rIns="68579" bIns="34289"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4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880E9-F562-4ADC-9C95-311ED8011E61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18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78" userDrawn="1">
          <p15:clr>
            <a:srgbClr val="FBAE40"/>
          </p15:clr>
        </p15:guide>
        <p15:guide id="2" pos="393" userDrawn="1">
          <p15:clr>
            <a:srgbClr val="FBAE40"/>
          </p15:clr>
        </p15:guide>
        <p15:guide id="4" orient="horz" pos="4042" userDrawn="1">
          <p15:clr>
            <a:srgbClr val="FBAE40"/>
          </p15:clr>
        </p15:guide>
        <p15:guide id="5" pos="7287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D06877-D131-4080-A9F4-48C0B274C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98D60-6305-4CBF-A4B2-1F42DE11A197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076F67-2A68-49D1-BB80-037677E09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82565-736B-44B3-9A33-43CB9E3F7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46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1" r:id="rId3"/>
    <p:sldLayoutId id="2147483673" r:id="rId4"/>
    <p:sldLayoutId id="2147483669" r:id="rId5"/>
    <p:sldLayoutId id="2147483670" r:id="rId6"/>
    <p:sldLayoutId id="2147483672" r:id="rId7"/>
  </p:sldLayoutIdLst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685783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jhy0409/teamPrj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354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98"/>
            <a:ext cx="5632238" cy="5138503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448431" y="3514204"/>
            <a:ext cx="2517159" cy="336875"/>
            <a:chOff x="4985407" y="3294787"/>
            <a:chExt cx="2517159" cy="336875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07419D-DA91-41E9-BA14-DED2C6883059}"/>
                </a:ext>
              </a:extLst>
            </p:cNvPr>
            <p:cNvSpPr/>
            <p:nvPr/>
          </p:nvSpPr>
          <p:spPr>
            <a:xfrm>
              <a:off x="5000438" y="3294787"/>
              <a:ext cx="2502128" cy="300083"/>
            </a:xfrm>
            <a:prstGeom prst="rect">
              <a:avLst/>
            </a:prstGeom>
            <a:noFill/>
          </p:spPr>
          <p:txBody>
            <a:bodyPr wrap="none" lIns="0" tIns="34290" rIns="0" bIns="34290" rtlCol="0">
              <a:noAutofit/>
            </a:bodyPr>
            <a:lstStyle/>
            <a:p>
              <a:pPr>
                <a:tabLst>
                  <a:tab pos="715963" algn="l"/>
                </a:tabLst>
              </a:pPr>
              <a:r>
                <a:rPr lang="en-US" altLang="ko-KR" sz="15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" pitchFamily="50" charset="-127"/>
                  <a:ea typeface="한수원 한돋움" pitchFamily="50" charset="-127"/>
                </a:rPr>
                <a:t>Team</a:t>
              </a:r>
              <a:br>
                <a:rPr lang="en-US" altLang="ko-KR" sz="15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" pitchFamily="50" charset="-127"/>
                  <a:ea typeface="한수원 한돋움" pitchFamily="50" charset="-127"/>
                </a:rPr>
              </a:br>
              <a:r>
                <a:rPr lang="en-US" altLang="ko-KR" sz="15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" pitchFamily="50" charset="-127"/>
                  <a:ea typeface="한수원 한돋움" pitchFamily="50" charset="-127"/>
                </a:rPr>
                <a:t/>
              </a:r>
              <a:br>
                <a:rPr lang="en-US" altLang="ko-KR" sz="15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" pitchFamily="50" charset="-127"/>
                  <a:ea typeface="한수원 한돋움" pitchFamily="50" charset="-127"/>
                </a:rPr>
              </a:br>
              <a:endPara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수원 한돋움" pitchFamily="50" charset="-127"/>
                <a:ea typeface="한수원 한돋움" pitchFamily="50" charset="-127"/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A7311F7-BDB2-4871-A52E-85827F6BBA0C}"/>
                </a:ext>
              </a:extLst>
            </p:cNvPr>
            <p:cNvCxnSpPr/>
            <p:nvPr/>
          </p:nvCxnSpPr>
          <p:spPr>
            <a:xfrm>
              <a:off x="4985407" y="3631662"/>
              <a:ext cx="609600" cy="0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4448431" y="1201062"/>
            <a:ext cx="3651962" cy="1226672"/>
            <a:chOff x="6603999" y="1460640"/>
            <a:chExt cx="4869282" cy="163556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4C1FE0-6BEB-44C5-B4B9-1755F444F838}"/>
                </a:ext>
              </a:extLst>
            </p:cNvPr>
            <p:cNvSpPr txBox="1"/>
            <p:nvPr/>
          </p:nvSpPr>
          <p:spPr>
            <a:xfrm>
              <a:off x="6603999" y="1460640"/>
              <a:ext cx="2956365" cy="615553"/>
            </a:xfrm>
            <a:prstGeom prst="rect">
              <a:avLst/>
            </a:prstGeom>
            <a:noFill/>
          </p:spPr>
          <p:txBody>
            <a:bodyPr wrap="none" lIns="0" rIns="0" rtlCol="0">
              <a:no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API + xml + mail</a:t>
              </a:r>
              <a:endParaRPr lang="ko-KR" altLang="en-US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04C1FE0-6BEB-44C5-B4B9-1755F444F838}"/>
                </a:ext>
              </a:extLst>
            </p:cNvPr>
            <p:cNvSpPr txBox="1"/>
            <p:nvPr/>
          </p:nvSpPr>
          <p:spPr>
            <a:xfrm>
              <a:off x="6603999" y="2131836"/>
              <a:ext cx="4869282" cy="964366"/>
            </a:xfrm>
            <a:prstGeom prst="rect">
              <a:avLst/>
            </a:prstGeom>
            <a:noFill/>
          </p:spPr>
          <p:txBody>
            <a:bodyPr wrap="none" lIns="0" rIns="0" rtlCol="0">
              <a:noAutofit/>
            </a:bodyPr>
            <a:lstStyle/>
            <a:p>
              <a:r>
                <a:rPr lang="ko-KR" altLang="en-US" sz="4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약국재고관리 </a:t>
              </a:r>
              <a:r>
                <a:rPr lang="en-US" altLang="ko-KR" sz="4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/>
              </a:r>
              <a:br>
                <a:rPr lang="en-US" altLang="ko-KR" sz="4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</a:br>
              <a:r>
                <a:rPr lang="ko-KR" altLang="en-US" sz="4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프로그램</a:t>
              </a:r>
              <a:endParaRPr lang="ko-KR" altLang="en-US" sz="4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11" y="1704975"/>
            <a:ext cx="1986514" cy="158953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9468544" y="984270"/>
            <a:ext cx="360040" cy="4159230"/>
          </a:xfrm>
          <a:prstGeom prst="rect">
            <a:avLst/>
          </a:prstGeom>
          <a:solidFill>
            <a:schemeClr val="bg1">
              <a:lumMod val="6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8522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565667" y="4021143"/>
            <a:ext cx="6012668" cy="702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179388" indent="-179388">
              <a:spcAft>
                <a:spcPts val="800"/>
              </a:spcAft>
              <a:buFont typeface="Arial" panose="020B0604020202020204" pitchFamily="34" charset="0"/>
              <a:buChar char="•"/>
              <a:defRPr sz="110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defRPr>
            </a:lvl1pPr>
          </a:lstStyle>
          <a:p>
            <a:r>
              <a:rPr lang="en-US" altLang="ko-KR" dirty="0" err="1"/>
              <a:t>ListView</a:t>
            </a:r>
            <a:r>
              <a:rPr lang="ko-KR" altLang="en-US" dirty="0"/>
              <a:t>에 있는 품목 선택 시 자동으로 주문 폼에 </a:t>
            </a:r>
            <a:r>
              <a:rPr lang="ko-KR" altLang="en-US" dirty="0" smtClean="0"/>
              <a:t>입력됨</a:t>
            </a:r>
            <a:endParaRPr lang="en-US" altLang="ko-KR" dirty="0"/>
          </a:p>
          <a:p>
            <a:r>
              <a:rPr lang="ko-KR" altLang="en-US" dirty="0" smtClean="0"/>
              <a:t>약품명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주문 </a:t>
            </a:r>
            <a:r>
              <a:rPr lang="ko-KR" altLang="en-US" dirty="0"/>
              <a:t>수량을 </a:t>
            </a:r>
            <a:r>
              <a:rPr lang="ko-KR" altLang="en-US" dirty="0" smtClean="0"/>
              <a:t>입력 후 </a:t>
            </a:r>
            <a:r>
              <a:rPr lang="en-US" altLang="ko-KR" dirty="0"/>
              <a:t>‘</a:t>
            </a:r>
            <a:r>
              <a:rPr lang="ko-KR" altLang="en-US" dirty="0"/>
              <a:t>담기</a:t>
            </a:r>
            <a:r>
              <a:rPr lang="en-US" altLang="ko-KR" dirty="0"/>
              <a:t>’</a:t>
            </a:r>
            <a:r>
              <a:rPr lang="ko-KR" altLang="en-US" dirty="0"/>
              <a:t>를 누르면 </a:t>
            </a:r>
            <a:r>
              <a:rPr lang="en-US" altLang="ko-KR" dirty="0" err="1"/>
              <a:t>DataManager</a:t>
            </a:r>
            <a:r>
              <a:rPr lang="ko-KR" altLang="en-US" dirty="0"/>
              <a:t>에 있는 </a:t>
            </a:r>
            <a:r>
              <a:rPr lang="en-US" altLang="ko-KR" dirty="0"/>
              <a:t>drugs</a:t>
            </a:r>
            <a:r>
              <a:rPr lang="ko-KR" altLang="en-US" dirty="0"/>
              <a:t>에 있는 원본 데이터와 입력된 약품 이름을 대조하여 주문 폼에 있는 </a:t>
            </a:r>
            <a:r>
              <a:rPr lang="en-US" altLang="ko-KR" dirty="0"/>
              <a:t>orders List</a:t>
            </a:r>
            <a:r>
              <a:rPr lang="ko-KR" altLang="en-US" dirty="0"/>
              <a:t>에 </a:t>
            </a:r>
            <a:r>
              <a:rPr lang="ko-KR" altLang="en-US" dirty="0" smtClean="0"/>
              <a:t>추가함</a:t>
            </a:r>
            <a:r>
              <a:rPr lang="en-US" altLang="ko-KR" dirty="0" smtClean="0"/>
              <a:t>(</a:t>
            </a:r>
            <a:r>
              <a:rPr lang="ko-KR" altLang="en-US" dirty="0" smtClean="0"/>
              <a:t>회사 </a:t>
            </a:r>
            <a:r>
              <a:rPr lang="ko-KR" altLang="en-US" dirty="0"/>
              <a:t>정보도 동일하게 </a:t>
            </a:r>
            <a:r>
              <a:rPr lang="ko-KR" altLang="en-US" dirty="0" smtClean="0"/>
              <a:t>작동</a:t>
            </a:r>
            <a:r>
              <a:rPr lang="en-US" altLang="ko-KR" dirty="0" smtClean="0"/>
              <a:t>)</a:t>
            </a:r>
            <a:endParaRPr lang="en-US" altLang="ko-KR" dirty="0"/>
          </a:p>
        </p:txBody>
      </p:sp>
      <p:grpSp>
        <p:nvGrpSpPr>
          <p:cNvPr id="20" name="그룹 19"/>
          <p:cNvGrpSpPr/>
          <p:nvPr/>
        </p:nvGrpSpPr>
        <p:grpSpPr>
          <a:xfrm>
            <a:off x="733425" y="1403872"/>
            <a:ext cx="7677150" cy="2444558"/>
            <a:chOff x="971600" y="1275606"/>
            <a:chExt cx="7406863" cy="2358494"/>
          </a:xfrm>
        </p:grpSpPr>
        <p:grpSp>
          <p:nvGrpSpPr>
            <p:cNvPr id="16" name="그룹 15"/>
            <p:cNvGrpSpPr/>
            <p:nvPr/>
          </p:nvGrpSpPr>
          <p:grpSpPr>
            <a:xfrm>
              <a:off x="971600" y="1275606"/>
              <a:ext cx="3143620" cy="2358494"/>
              <a:chOff x="395536" y="1131590"/>
              <a:chExt cx="2783580" cy="2088375"/>
            </a:xfrm>
          </p:grpSpPr>
          <p:pic>
            <p:nvPicPr>
              <p:cNvPr id="3" name="그림 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5536" y="1131590"/>
                <a:ext cx="2783580" cy="2088375"/>
              </a:xfrm>
              <a:prstGeom prst="rect">
                <a:avLst/>
              </a:prstGeom>
              <a:noFill/>
              <a:ln w="9525">
                <a:solidFill>
                  <a:schemeClr val="bg1">
                    <a:lumMod val="75000"/>
                  </a:schemeClr>
                </a:solidFill>
              </a:ln>
            </p:spPr>
          </p:pic>
          <p:sp>
            <p:nvSpPr>
              <p:cNvPr id="4" name="직사각형 3"/>
              <p:cNvSpPr/>
              <p:nvPr/>
            </p:nvSpPr>
            <p:spPr>
              <a:xfrm>
                <a:off x="2176463" y="1243013"/>
                <a:ext cx="962026" cy="269082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" name="그림 8"/>
              <p:cNvPicPr>
                <a:picLocks noChangeAspect="1"/>
              </p:cNvPicPr>
              <p:nvPr/>
            </p:nvPicPr>
            <p:blipFill rotWithShape="1">
              <a:blip r:embed="rId4"/>
              <a:srcRect r="575"/>
              <a:stretch/>
            </p:blipFill>
            <p:spPr>
              <a:xfrm>
                <a:off x="1041942" y="1910115"/>
                <a:ext cx="1482183" cy="531324"/>
              </a:xfrm>
              <a:prstGeom prst="rect">
                <a:avLst/>
              </a:prstGeom>
              <a:effectLst>
                <a:outerShdw blurRad="63500" dist="12700" dir="5400000" algn="t" rotWithShape="0">
                  <a:prstClr val="black">
                    <a:alpha val="29000"/>
                  </a:prstClr>
                </a:outerShdw>
              </a:effectLst>
            </p:spPr>
          </p:pic>
        </p:grpSp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61301" y="1280682"/>
              <a:ext cx="4017162" cy="2353417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</p:pic>
        <p:cxnSp>
          <p:nvCxnSpPr>
            <p:cNvPr id="17" name="직선 화살표 연결선 16"/>
            <p:cNvCxnSpPr/>
            <p:nvPr/>
          </p:nvCxnSpPr>
          <p:spPr>
            <a:xfrm>
              <a:off x="4069339" y="1558305"/>
              <a:ext cx="291962" cy="0"/>
            </a:xfrm>
            <a:prstGeom prst="straightConnector1">
              <a:avLst/>
            </a:prstGeom>
            <a:ln w="127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37270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333000" y="959070"/>
            <a:ext cx="7200000" cy="25200"/>
          </a:xfrm>
          <a:prstGeom prst="rect">
            <a:avLst/>
          </a:prstGeom>
          <a:gradFill>
            <a:gsLst>
              <a:gs pos="33000">
                <a:srgbClr val="5E97E1">
                  <a:alpha val="0"/>
                </a:srgbClr>
              </a:gs>
              <a:gs pos="100000">
                <a:srgbClr val="5E97E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520562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개발 및 구현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36896" y="3939902"/>
            <a:ext cx="5270209" cy="8053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179388" indent="-179388">
              <a:spcAft>
                <a:spcPts val="800"/>
              </a:spcAft>
              <a:buFont typeface="Arial" panose="020B0604020202020204" pitchFamily="34" charset="0"/>
              <a:buChar char="•"/>
              <a:defRPr sz="110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defRPr>
            </a:lvl1pPr>
          </a:lstStyle>
          <a:p>
            <a:r>
              <a:rPr lang="ko-KR" altLang="en-US" dirty="0"/>
              <a:t>사용자가 입력한 정보가 </a:t>
            </a:r>
            <a:r>
              <a:rPr lang="en-US" altLang="ko-KR" dirty="0"/>
              <a:t>Form Load</a:t>
            </a:r>
            <a:r>
              <a:rPr lang="ko-KR" altLang="en-US" dirty="0"/>
              <a:t>시 불러지고</a:t>
            </a:r>
            <a:r>
              <a:rPr lang="en-US" altLang="ko-KR" dirty="0"/>
              <a:t>, </a:t>
            </a:r>
            <a:r>
              <a:rPr lang="en-US" altLang="ko-KR" dirty="0" err="1"/>
              <a:t>GridView</a:t>
            </a:r>
            <a:r>
              <a:rPr lang="ko-KR" altLang="en-US" dirty="0"/>
              <a:t>에 </a:t>
            </a:r>
            <a:r>
              <a:rPr lang="ko-KR" altLang="en-US" dirty="0" smtClean="0"/>
              <a:t>출력됨</a:t>
            </a:r>
            <a:endParaRPr lang="en-US" altLang="ko-KR" dirty="0"/>
          </a:p>
          <a:p>
            <a:r>
              <a:rPr lang="ko-KR" altLang="en-US" dirty="0" err="1" smtClean="0"/>
              <a:t>수정전</a:t>
            </a:r>
            <a:r>
              <a:rPr lang="ko-KR" altLang="en-US" dirty="0" smtClean="0"/>
              <a:t> </a:t>
            </a:r>
            <a:r>
              <a:rPr lang="ko-KR" altLang="en-US" dirty="0"/>
              <a:t>있던 데이터를 </a:t>
            </a:r>
            <a:r>
              <a:rPr lang="ko-KR" altLang="en-US" dirty="0" smtClean="0"/>
              <a:t>초기화 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수정 </a:t>
            </a:r>
            <a:r>
              <a:rPr lang="ko-KR" altLang="en-US" dirty="0"/>
              <a:t>된 입력 값을 재</a:t>
            </a:r>
            <a:r>
              <a:rPr lang="ko-KR" altLang="en-US" dirty="0" smtClean="0"/>
              <a:t>설정 한 뒤 </a:t>
            </a:r>
            <a:r>
              <a:rPr lang="en-US" altLang="ko-KR" dirty="0" err="1"/>
              <a:t>GridView</a:t>
            </a:r>
            <a:r>
              <a:rPr lang="ko-KR" altLang="en-US" dirty="0"/>
              <a:t>에 </a:t>
            </a:r>
            <a:r>
              <a:rPr lang="ko-KR" altLang="en-US" dirty="0" smtClean="0"/>
              <a:t>출력함</a:t>
            </a:r>
            <a:endParaRPr lang="en-US" altLang="ko-KR" dirty="0"/>
          </a:p>
          <a:p>
            <a:r>
              <a:rPr lang="ko-KR" altLang="en-US" dirty="0"/>
              <a:t>주문 시 입력한 수량과 원래 있던 재고를 합</a:t>
            </a:r>
            <a:r>
              <a:rPr lang="ko-KR" altLang="en-US" dirty="0" smtClean="0"/>
              <a:t>하여 </a:t>
            </a:r>
            <a:r>
              <a:rPr lang="ko-KR" altLang="en-US" dirty="0"/>
              <a:t>데이터 저장</a:t>
            </a:r>
            <a:endParaRPr lang="en-US" altLang="ko-KR" dirty="0"/>
          </a:p>
        </p:txBody>
      </p:sp>
      <p:grpSp>
        <p:nvGrpSpPr>
          <p:cNvPr id="7" name="그룹 6"/>
          <p:cNvGrpSpPr/>
          <p:nvPr/>
        </p:nvGrpSpPr>
        <p:grpSpPr>
          <a:xfrm>
            <a:off x="882229" y="449611"/>
            <a:ext cx="7379542" cy="3294112"/>
            <a:chOff x="882229" y="483518"/>
            <a:chExt cx="7379542" cy="3294112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229" y="1545382"/>
              <a:ext cx="2972399" cy="2232248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6" name="한쪽 모서리가 잘린 사각형 5"/>
            <p:cNvSpPr/>
            <p:nvPr/>
          </p:nvSpPr>
          <p:spPr>
            <a:xfrm rot="10800000" flipV="1">
              <a:off x="3725193" y="483518"/>
              <a:ext cx="1743432" cy="3289636"/>
            </a:xfrm>
            <a:custGeom>
              <a:avLst/>
              <a:gdLst>
                <a:gd name="connsiteX0" fmla="*/ 0 w 1728192"/>
                <a:gd name="connsiteY0" fmla="*/ 0 h 3190576"/>
                <a:gd name="connsiteX1" fmla="*/ 1207004 w 1728192"/>
                <a:gd name="connsiteY1" fmla="*/ 0 h 3190576"/>
                <a:gd name="connsiteX2" fmla="*/ 1728192 w 1728192"/>
                <a:gd name="connsiteY2" fmla="*/ 521188 h 3190576"/>
                <a:gd name="connsiteX3" fmla="*/ 1728192 w 1728192"/>
                <a:gd name="connsiteY3" fmla="*/ 3190576 h 3190576"/>
                <a:gd name="connsiteX4" fmla="*/ 0 w 1728192"/>
                <a:gd name="connsiteY4" fmla="*/ 3190576 h 3190576"/>
                <a:gd name="connsiteX5" fmla="*/ 0 w 1728192"/>
                <a:gd name="connsiteY5" fmla="*/ 0 h 3190576"/>
                <a:gd name="connsiteX0" fmla="*/ 0 w 1728192"/>
                <a:gd name="connsiteY0" fmla="*/ 0 h 3190576"/>
                <a:gd name="connsiteX1" fmla="*/ 1207004 w 1728192"/>
                <a:gd name="connsiteY1" fmla="*/ 0 h 3190576"/>
                <a:gd name="connsiteX2" fmla="*/ 1728192 w 1728192"/>
                <a:gd name="connsiteY2" fmla="*/ 2769088 h 3190576"/>
                <a:gd name="connsiteX3" fmla="*/ 1728192 w 1728192"/>
                <a:gd name="connsiteY3" fmla="*/ 3190576 h 3190576"/>
                <a:gd name="connsiteX4" fmla="*/ 0 w 1728192"/>
                <a:gd name="connsiteY4" fmla="*/ 3190576 h 3190576"/>
                <a:gd name="connsiteX5" fmla="*/ 0 w 1728192"/>
                <a:gd name="connsiteY5" fmla="*/ 0 h 3190576"/>
                <a:gd name="connsiteX0" fmla="*/ 0 w 1728192"/>
                <a:gd name="connsiteY0" fmla="*/ 0 h 3274396"/>
                <a:gd name="connsiteX1" fmla="*/ 1207004 w 1728192"/>
                <a:gd name="connsiteY1" fmla="*/ 0 h 3274396"/>
                <a:gd name="connsiteX2" fmla="*/ 1728192 w 1728192"/>
                <a:gd name="connsiteY2" fmla="*/ 2769088 h 3274396"/>
                <a:gd name="connsiteX3" fmla="*/ 1728192 w 1728192"/>
                <a:gd name="connsiteY3" fmla="*/ 3190576 h 3274396"/>
                <a:gd name="connsiteX4" fmla="*/ 0 w 1728192"/>
                <a:gd name="connsiteY4" fmla="*/ 3274396 h 3274396"/>
                <a:gd name="connsiteX5" fmla="*/ 0 w 1728192"/>
                <a:gd name="connsiteY5" fmla="*/ 0 h 3274396"/>
                <a:gd name="connsiteX0" fmla="*/ 0 w 1728192"/>
                <a:gd name="connsiteY0" fmla="*/ 0 h 3274396"/>
                <a:gd name="connsiteX1" fmla="*/ 1207004 w 1728192"/>
                <a:gd name="connsiteY1" fmla="*/ 0 h 3274396"/>
                <a:gd name="connsiteX2" fmla="*/ 1728192 w 1728192"/>
                <a:gd name="connsiteY2" fmla="*/ 2769088 h 3274396"/>
                <a:gd name="connsiteX3" fmla="*/ 1728192 w 1728192"/>
                <a:gd name="connsiteY3" fmla="*/ 3190576 h 3274396"/>
                <a:gd name="connsiteX4" fmla="*/ 1201425 w 1728192"/>
                <a:gd name="connsiteY4" fmla="*/ 3212182 h 3274396"/>
                <a:gd name="connsiteX5" fmla="*/ 0 w 1728192"/>
                <a:gd name="connsiteY5" fmla="*/ 3274396 h 3274396"/>
                <a:gd name="connsiteX6" fmla="*/ 0 w 1728192"/>
                <a:gd name="connsiteY6" fmla="*/ 0 h 3274396"/>
                <a:gd name="connsiteX0" fmla="*/ 0 w 1728192"/>
                <a:gd name="connsiteY0" fmla="*/ 0 h 3288382"/>
                <a:gd name="connsiteX1" fmla="*/ 1207004 w 1728192"/>
                <a:gd name="connsiteY1" fmla="*/ 0 h 3288382"/>
                <a:gd name="connsiteX2" fmla="*/ 1728192 w 1728192"/>
                <a:gd name="connsiteY2" fmla="*/ 2769088 h 3288382"/>
                <a:gd name="connsiteX3" fmla="*/ 1728192 w 1728192"/>
                <a:gd name="connsiteY3" fmla="*/ 3190576 h 3288382"/>
                <a:gd name="connsiteX4" fmla="*/ 1186185 w 1728192"/>
                <a:gd name="connsiteY4" fmla="*/ 3288382 h 3288382"/>
                <a:gd name="connsiteX5" fmla="*/ 0 w 1728192"/>
                <a:gd name="connsiteY5" fmla="*/ 3274396 h 3288382"/>
                <a:gd name="connsiteX6" fmla="*/ 0 w 1728192"/>
                <a:gd name="connsiteY6" fmla="*/ 0 h 3288382"/>
                <a:gd name="connsiteX0" fmla="*/ 15240 w 1743432"/>
                <a:gd name="connsiteY0" fmla="*/ 0 h 3289636"/>
                <a:gd name="connsiteX1" fmla="*/ 1222244 w 1743432"/>
                <a:gd name="connsiteY1" fmla="*/ 0 h 3289636"/>
                <a:gd name="connsiteX2" fmla="*/ 1743432 w 1743432"/>
                <a:gd name="connsiteY2" fmla="*/ 2769088 h 3289636"/>
                <a:gd name="connsiteX3" fmla="*/ 1743432 w 1743432"/>
                <a:gd name="connsiteY3" fmla="*/ 3190576 h 3289636"/>
                <a:gd name="connsiteX4" fmla="*/ 1201425 w 1743432"/>
                <a:gd name="connsiteY4" fmla="*/ 3288382 h 3289636"/>
                <a:gd name="connsiteX5" fmla="*/ 0 w 1743432"/>
                <a:gd name="connsiteY5" fmla="*/ 3289636 h 3289636"/>
                <a:gd name="connsiteX6" fmla="*/ 15240 w 1743432"/>
                <a:gd name="connsiteY6" fmla="*/ 0 h 3289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3432" h="3289636">
                  <a:moveTo>
                    <a:pt x="15240" y="0"/>
                  </a:moveTo>
                  <a:lnTo>
                    <a:pt x="1222244" y="0"/>
                  </a:lnTo>
                  <a:lnTo>
                    <a:pt x="1743432" y="2769088"/>
                  </a:lnTo>
                  <a:lnTo>
                    <a:pt x="1743432" y="3190576"/>
                  </a:lnTo>
                  <a:lnTo>
                    <a:pt x="1201425" y="3288382"/>
                  </a:lnTo>
                  <a:lnTo>
                    <a:pt x="0" y="3289636"/>
                  </a:lnTo>
                  <a:lnTo>
                    <a:pt x="15240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  <a:alpha val="4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0800000" scaled="0"/>
            </a:gradFill>
            <a:ln>
              <a:noFill/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6605" y="483518"/>
              <a:ext cx="3995166" cy="3294112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4" name="직사각형 23"/>
          <p:cNvSpPr/>
          <p:nvPr/>
        </p:nvSpPr>
        <p:spPr>
          <a:xfrm>
            <a:off x="1026245" y="3239667"/>
            <a:ext cx="2698948" cy="4005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161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33000" y="959070"/>
            <a:ext cx="7200000" cy="25200"/>
          </a:xfrm>
          <a:prstGeom prst="rect">
            <a:avLst/>
          </a:prstGeom>
          <a:gradFill>
            <a:gsLst>
              <a:gs pos="33000">
                <a:srgbClr val="5E97E1">
                  <a:alpha val="0"/>
                </a:srgbClr>
              </a:gs>
              <a:gs pos="100000">
                <a:srgbClr val="5E97E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520562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개발 및 구현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3254" y="1975451"/>
            <a:ext cx="2294530" cy="1210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179388" indent="-179388">
              <a:spcAft>
                <a:spcPts val="800"/>
              </a:spcAft>
              <a:buFont typeface="Arial" panose="020B0604020202020204" pitchFamily="34" charset="0"/>
              <a:buChar char="•"/>
              <a:defRPr sz="110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defRPr>
            </a:lvl1pPr>
          </a:lstStyle>
          <a:p>
            <a:r>
              <a:rPr lang="ko-KR" altLang="en-US" dirty="0"/>
              <a:t>약 주문마다 제조사가 각기 다를 수 있으므로</a:t>
            </a:r>
            <a:r>
              <a:rPr lang="en-US" altLang="ko-KR" dirty="0"/>
              <a:t>, </a:t>
            </a:r>
            <a:r>
              <a:rPr lang="ko-KR" altLang="en-US" dirty="0"/>
              <a:t>발주 메일을 개별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전송하기 </a:t>
            </a:r>
            <a:r>
              <a:rPr lang="ko-KR" altLang="en-US" dirty="0"/>
              <a:t>위해 </a:t>
            </a:r>
            <a:r>
              <a:rPr lang="en-US" altLang="ko-KR" dirty="0" err="1"/>
              <a:t>foreach</a:t>
            </a:r>
            <a:r>
              <a:rPr lang="ko-KR" altLang="en-US" dirty="0"/>
              <a:t>문 </a:t>
            </a:r>
            <a:r>
              <a:rPr lang="ko-KR" altLang="en-US" dirty="0" smtClean="0"/>
              <a:t>사용</a:t>
            </a:r>
            <a:endParaRPr lang="en-US" altLang="ko-KR" dirty="0" smtClean="0"/>
          </a:p>
          <a:p>
            <a:r>
              <a:rPr lang="en-US" altLang="ko-KR" dirty="0"/>
              <a:t>form</a:t>
            </a:r>
            <a:r>
              <a:rPr lang="ko-KR" altLang="en-US" dirty="0"/>
              <a:t>의 </a:t>
            </a:r>
            <a:r>
              <a:rPr lang="en-US" altLang="ko-KR" dirty="0" err="1"/>
              <a:t>TextBox</a:t>
            </a:r>
            <a:r>
              <a:rPr lang="ko-KR" altLang="en-US" dirty="0" smtClean="0"/>
              <a:t>내용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(</a:t>
            </a:r>
            <a:r>
              <a:rPr lang="ko-KR" altLang="en-US" dirty="0"/>
              <a:t>주소</a:t>
            </a:r>
            <a:r>
              <a:rPr lang="en-US" altLang="ko-KR" dirty="0"/>
              <a:t>, </a:t>
            </a:r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/>
              <a:t>본문</a:t>
            </a:r>
            <a:r>
              <a:rPr lang="en-US" altLang="ko-KR" dirty="0"/>
              <a:t>)</a:t>
            </a:r>
            <a:r>
              <a:rPr lang="ko-KR" altLang="en-US" dirty="0"/>
              <a:t>을 기반하여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개별주문으로 </a:t>
            </a:r>
            <a:r>
              <a:rPr lang="ko-KR" altLang="en-US" dirty="0"/>
              <a:t>실제 메일 송부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2835221" y="590367"/>
            <a:ext cx="5952290" cy="3980756"/>
            <a:chOff x="3412237" y="1227904"/>
            <a:chExt cx="5339960" cy="3571244"/>
          </a:xfrm>
        </p:grpSpPr>
        <p:sp>
          <p:nvSpPr>
            <p:cNvPr id="11" name="한쪽 모서리가 잘린 사각형 5"/>
            <p:cNvSpPr/>
            <p:nvPr/>
          </p:nvSpPr>
          <p:spPr>
            <a:xfrm rot="10800000" flipV="1">
              <a:off x="5344443" y="1227904"/>
              <a:ext cx="1514832" cy="3571244"/>
            </a:xfrm>
            <a:custGeom>
              <a:avLst/>
              <a:gdLst>
                <a:gd name="connsiteX0" fmla="*/ 0 w 1728192"/>
                <a:gd name="connsiteY0" fmla="*/ 0 h 3190576"/>
                <a:gd name="connsiteX1" fmla="*/ 1207004 w 1728192"/>
                <a:gd name="connsiteY1" fmla="*/ 0 h 3190576"/>
                <a:gd name="connsiteX2" fmla="*/ 1728192 w 1728192"/>
                <a:gd name="connsiteY2" fmla="*/ 521188 h 3190576"/>
                <a:gd name="connsiteX3" fmla="*/ 1728192 w 1728192"/>
                <a:gd name="connsiteY3" fmla="*/ 3190576 h 3190576"/>
                <a:gd name="connsiteX4" fmla="*/ 0 w 1728192"/>
                <a:gd name="connsiteY4" fmla="*/ 3190576 h 3190576"/>
                <a:gd name="connsiteX5" fmla="*/ 0 w 1728192"/>
                <a:gd name="connsiteY5" fmla="*/ 0 h 3190576"/>
                <a:gd name="connsiteX0" fmla="*/ 0 w 1728192"/>
                <a:gd name="connsiteY0" fmla="*/ 0 h 3190576"/>
                <a:gd name="connsiteX1" fmla="*/ 1207004 w 1728192"/>
                <a:gd name="connsiteY1" fmla="*/ 0 h 3190576"/>
                <a:gd name="connsiteX2" fmla="*/ 1728192 w 1728192"/>
                <a:gd name="connsiteY2" fmla="*/ 2769088 h 3190576"/>
                <a:gd name="connsiteX3" fmla="*/ 1728192 w 1728192"/>
                <a:gd name="connsiteY3" fmla="*/ 3190576 h 3190576"/>
                <a:gd name="connsiteX4" fmla="*/ 0 w 1728192"/>
                <a:gd name="connsiteY4" fmla="*/ 3190576 h 3190576"/>
                <a:gd name="connsiteX5" fmla="*/ 0 w 1728192"/>
                <a:gd name="connsiteY5" fmla="*/ 0 h 3190576"/>
                <a:gd name="connsiteX0" fmla="*/ 0 w 1728192"/>
                <a:gd name="connsiteY0" fmla="*/ 0 h 3274396"/>
                <a:gd name="connsiteX1" fmla="*/ 1207004 w 1728192"/>
                <a:gd name="connsiteY1" fmla="*/ 0 h 3274396"/>
                <a:gd name="connsiteX2" fmla="*/ 1728192 w 1728192"/>
                <a:gd name="connsiteY2" fmla="*/ 2769088 h 3274396"/>
                <a:gd name="connsiteX3" fmla="*/ 1728192 w 1728192"/>
                <a:gd name="connsiteY3" fmla="*/ 3190576 h 3274396"/>
                <a:gd name="connsiteX4" fmla="*/ 0 w 1728192"/>
                <a:gd name="connsiteY4" fmla="*/ 3274396 h 3274396"/>
                <a:gd name="connsiteX5" fmla="*/ 0 w 1728192"/>
                <a:gd name="connsiteY5" fmla="*/ 0 h 3274396"/>
                <a:gd name="connsiteX0" fmla="*/ 0 w 1728192"/>
                <a:gd name="connsiteY0" fmla="*/ 0 h 3274396"/>
                <a:gd name="connsiteX1" fmla="*/ 1207004 w 1728192"/>
                <a:gd name="connsiteY1" fmla="*/ 0 h 3274396"/>
                <a:gd name="connsiteX2" fmla="*/ 1728192 w 1728192"/>
                <a:gd name="connsiteY2" fmla="*/ 2769088 h 3274396"/>
                <a:gd name="connsiteX3" fmla="*/ 1728192 w 1728192"/>
                <a:gd name="connsiteY3" fmla="*/ 3190576 h 3274396"/>
                <a:gd name="connsiteX4" fmla="*/ 1201425 w 1728192"/>
                <a:gd name="connsiteY4" fmla="*/ 3212182 h 3274396"/>
                <a:gd name="connsiteX5" fmla="*/ 0 w 1728192"/>
                <a:gd name="connsiteY5" fmla="*/ 3274396 h 3274396"/>
                <a:gd name="connsiteX6" fmla="*/ 0 w 1728192"/>
                <a:gd name="connsiteY6" fmla="*/ 0 h 3274396"/>
                <a:gd name="connsiteX0" fmla="*/ 0 w 1728192"/>
                <a:gd name="connsiteY0" fmla="*/ 0 h 3288382"/>
                <a:gd name="connsiteX1" fmla="*/ 1207004 w 1728192"/>
                <a:gd name="connsiteY1" fmla="*/ 0 h 3288382"/>
                <a:gd name="connsiteX2" fmla="*/ 1728192 w 1728192"/>
                <a:gd name="connsiteY2" fmla="*/ 2769088 h 3288382"/>
                <a:gd name="connsiteX3" fmla="*/ 1728192 w 1728192"/>
                <a:gd name="connsiteY3" fmla="*/ 3190576 h 3288382"/>
                <a:gd name="connsiteX4" fmla="*/ 1186185 w 1728192"/>
                <a:gd name="connsiteY4" fmla="*/ 3288382 h 3288382"/>
                <a:gd name="connsiteX5" fmla="*/ 0 w 1728192"/>
                <a:gd name="connsiteY5" fmla="*/ 3274396 h 3288382"/>
                <a:gd name="connsiteX6" fmla="*/ 0 w 1728192"/>
                <a:gd name="connsiteY6" fmla="*/ 0 h 3288382"/>
                <a:gd name="connsiteX0" fmla="*/ 15240 w 1743432"/>
                <a:gd name="connsiteY0" fmla="*/ 0 h 3289636"/>
                <a:gd name="connsiteX1" fmla="*/ 1222244 w 1743432"/>
                <a:gd name="connsiteY1" fmla="*/ 0 h 3289636"/>
                <a:gd name="connsiteX2" fmla="*/ 1743432 w 1743432"/>
                <a:gd name="connsiteY2" fmla="*/ 2769088 h 3289636"/>
                <a:gd name="connsiteX3" fmla="*/ 1743432 w 1743432"/>
                <a:gd name="connsiteY3" fmla="*/ 3190576 h 3289636"/>
                <a:gd name="connsiteX4" fmla="*/ 1201425 w 1743432"/>
                <a:gd name="connsiteY4" fmla="*/ 3288382 h 3289636"/>
                <a:gd name="connsiteX5" fmla="*/ 0 w 1743432"/>
                <a:gd name="connsiteY5" fmla="*/ 3289636 h 3289636"/>
                <a:gd name="connsiteX6" fmla="*/ 15240 w 1743432"/>
                <a:gd name="connsiteY6" fmla="*/ 0 h 3289636"/>
                <a:gd name="connsiteX0" fmla="*/ 15240 w 1743432"/>
                <a:gd name="connsiteY0" fmla="*/ 0 h 3289636"/>
                <a:gd name="connsiteX1" fmla="*/ 1222244 w 1743432"/>
                <a:gd name="connsiteY1" fmla="*/ 0 h 3289636"/>
                <a:gd name="connsiteX2" fmla="*/ 1514832 w 1743432"/>
                <a:gd name="connsiteY2" fmla="*/ 159988 h 3289636"/>
                <a:gd name="connsiteX3" fmla="*/ 1743432 w 1743432"/>
                <a:gd name="connsiteY3" fmla="*/ 3190576 h 3289636"/>
                <a:gd name="connsiteX4" fmla="*/ 1201425 w 1743432"/>
                <a:gd name="connsiteY4" fmla="*/ 3288382 h 3289636"/>
                <a:gd name="connsiteX5" fmla="*/ 0 w 1743432"/>
                <a:gd name="connsiteY5" fmla="*/ 3289636 h 3289636"/>
                <a:gd name="connsiteX6" fmla="*/ 15240 w 1743432"/>
                <a:gd name="connsiteY6" fmla="*/ 0 h 3289636"/>
                <a:gd name="connsiteX0" fmla="*/ 15240 w 1514832"/>
                <a:gd name="connsiteY0" fmla="*/ 0 h 3289636"/>
                <a:gd name="connsiteX1" fmla="*/ 1222244 w 1514832"/>
                <a:gd name="connsiteY1" fmla="*/ 0 h 3289636"/>
                <a:gd name="connsiteX2" fmla="*/ 1514832 w 1514832"/>
                <a:gd name="connsiteY2" fmla="*/ 159988 h 3289636"/>
                <a:gd name="connsiteX3" fmla="*/ 1495782 w 1514832"/>
                <a:gd name="connsiteY3" fmla="*/ 2083685 h 3289636"/>
                <a:gd name="connsiteX4" fmla="*/ 1201425 w 1514832"/>
                <a:gd name="connsiteY4" fmla="*/ 3288382 h 3289636"/>
                <a:gd name="connsiteX5" fmla="*/ 0 w 1514832"/>
                <a:gd name="connsiteY5" fmla="*/ 3289636 h 3289636"/>
                <a:gd name="connsiteX6" fmla="*/ 15240 w 1514832"/>
                <a:gd name="connsiteY6" fmla="*/ 0 h 3289636"/>
                <a:gd name="connsiteX0" fmla="*/ 15240 w 1514832"/>
                <a:gd name="connsiteY0" fmla="*/ 0 h 3289636"/>
                <a:gd name="connsiteX1" fmla="*/ 1222244 w 1514832"/>
                <a:gd name="connsiteY1" fmla="*/ 0 h 3289636"/>
                <a:gd name="connsiteX2" fmla="*/ 1514832 w 1514832"/>
                <a:gd name="connsiteY2" fmla="*/ 159988 h 3289636"/>
                <a:gd name="connsiteX3" fmla="*/ 1381482 w 1514832"/>
                <a:gd name="connsiteY3" fmla="*/ 2136394 h 3289636"/>
                <a:gd name="connsiteX4" fmla="*/ 1201425 w 1514832"/>
                <a:gd name="connsiteY4" fmla="*/ 3288382 h 3289636"/>
                <a:gd name="connsiteX5" fmla="*/ 0 w 1514832"/>
                <a:gd name="connsiteY5" fmla="*/ 3289636 h 3289636"/>
                <a:gd name="connsiteX6" fmla="*/ 15240 w 1514832"/>
                <a:gd name="connsiteY6" fmla="*/ 0 h 3289636"/>
                <a:gd name="connsiteX0" fmla="*/ 15240 w 1514832"/>
                <a:gd name="connsiteY0" fmla="*/ 0 h 3289636"/>
                <a:gd name="connsiteX1" fmla="*/ 1222244 w 1514832"/>
                <a:gd name="connsiteY1" fmla="*/ 0 h 3289636"/>
                <a:gd name="connsiteX2" fmla="*/ 1514832 w 1514832"/>
                <a:gd name="connsiteY2" fmla="*/ 159988 h 3289636"/>
                <a:gd name="connsiteX3" fmla="*/ 1495782 w 1514832"/>
                <a:gd name="connsiteY3" fmla="*/ 2118824 h 3289636"/>
                <a:gd name="connsiteX4" fmla="*/ 1201425 w 1514832"/>
                <a:gd name="connsiteY4" fmla="*/ 3288382 h 3289636"/>
                <a:gd name="connsiteX5" fmla="*/ 0 w 1514832"/>
                <a:gd name="connsiteY5" fmla="*/ 3289636 h 3289636"/>
                <a:gd name="connsiteX6" fmla="*/ 15240 w 1514832"/>
                <a:gd name="connsiteY6" fmla="*/ 0 h 3289636"/>
                <a:gd name="connsiteX0" fmla="*/ 15240 w 1514832"/>
                <a:gd name="connsiteY0" fmla="*/ 0 h 3289636"/>
                <a:gd name="connsiteX1" fmla="*/ 1222244 w 1514832"/>
                <a:gd name="connsiteY1" fmla="*/ 0 h 3289636"/>
                <a:gd name="connsiteX2" fmla="*/ 1514832 w 1514832"/>
                <a:gd name="connsiteY2" fmla="*/ 159988 h 3289636"/>
                <a:gd name="connsiteX3" fmla="*/ 1505307 w 1514832"/>
                <a:gd name="connsiteY3" fmla="*/ 3269640 h 3289636"/>
                <a:gd name="connsiteX4" fmla="*/ 1201425 w 1514832"/>
                <a:gd name="connsiteY4" fmla="*/ 3288382 h 3289636"/>
                <a:gd name="connsiteX5" fmla="*/ 0 w 1514832"/>
                <a:gd name="connsiteY5" fmla="*/ 3289636 h 3289636"/>
                <a:gd name="connsiteX6" fmla="*/ 15240 w 1514832"/>
                <a:gd name="connsiteY6" fmla="*/ 0 h 3289636"/>
                <a:gd name="connsiteX0" fmla="*/ 15240 w 1514832"/>
                <a:gd name="connsiteY0" fmla="*/ 0 h 3293737"/>
                <a:gd name="connsiteX1" fmla="*/ 1222244 w 1514832"/>
                <a:gd name="connsiteY1" fmla="*/ 0 h 3293737"/>
                <a:gd name="connsiteX2" fmla="*/ 1514832 w 1514832"/>
                <a:gd name="connsiteY2" fmla="*/ 159988 h 3293737"/>
                <a:gd name="connsiteX3" fmla="*/ 1505307 w 1514832"/>
                <a:gd name="connsiteY3" fmla="*/ 3293737 h 3293737"/>
                <a:gd name="connsiteX4" fmla="*/ 1201425 w 1514832"/>
                <a:gd name="connsiteY4" fmla="*/ 3288382 h 3293737"/>
                <a:gd name="connsiteX5" fmla="*/ 0 w 1514832"/>
                <a:gd name="connsiteY5" fmla="*/ 3289636 h 3293737"/>
                <a:gd name="connsiteX6" fmla="*/ 15240 w 1514832"/>
                <a:gd name="connsiteY6" fmla="*/ 0 h 3293737"/>
                <a:gd name="connsiteX0" fmla="*/ 15240 w 1514832"/>
                <a:gd name="connsiteY0" fmla="*/ 0 h 3293737"/>
                <a:gd name="connsiteX1" fmla="*/ 1222244 w 1514832"/>
                <a:gd name="connsiteY1" fmla="*/ 0 h 3293737"/>
                <a:gd name="connsiteX2" fmla="*/ 1514832 w 1514832"/>
                <a:gd name="connsiteY2" fmla="*/ 1328624 h 3293737"/>
                <a:gd name="connsiteX3" fmla="*/ 1505307 w 1514832"/>
                <a:gd name="connsiteY3" fmla="*/ 3293737 h 3293737"/>
                <a:gd name="connsiteX4" fmla="*/ 1201425 w 1514832"/>
                <a:gd name="connsiteY4" fmla="*/ 3288382 h 3293737"/>
                <a:gd name="connsiteX5" fmla="*/ 0 w 1514832"/>
                <a:gd name="connsiteY5" fmla="*/ 3289636 h 3293737"/>
                <a:gd name="connsiteX6" fmla="*/ 15240 w 1514832"/>
                <a:gd name="connsiteY6" fmla="*/ 0 h 329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4832" h="3293737">
                  <a:moveTo>
                    <a:pt x="15240" y="0"/>
                  </a:moveTo>
                  <a:lnTo>
                    <a:pt x="1222244" y="0"/>
                  </a:lnTo>
                  <a:lnTo>
                    <a:pt x="1514832" y="1328624"/>
                  </a:lnTo>
                  <a:lnTo>
                    <a:pt x="1505307" y="3293737"/>
                  </a:lnTo>
                  <a:lnTo>
                    <a:pt x="1201425" y="3288382"/>
                  </a:lnTo>
                  <a:lnTo>
                    <a:pt x="0" y="3289636"/>
                  </a:lnTo>
                  <a:lnTo>
                    <a:pt x="15240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  <a:alpha val="4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0800000" scaled="0"/>
            </a:gradFill>
            <a:ln>
              <a:noFill/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/>
            <p:cNvGrpSpPr/>
            <p:nvPr/>
          </p:nvGrpSpPr>
          <p:grpSpPr>
            <a:xfrm>
              <a:off x="3412237" y="2514750"/>
              <a:ext cx="1936073" cy="2279950"/>
              <a:chOff x="3412237" y="1227904"/>
              <a:chExt cx="1936073" cy="2279950"/>
            </a:xfrm>
          </p:grpSpPr>
          <p:pic>
            <p:nvPicPr>
              <p:cNvPr id="3" name="그림 2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12237" y="1227904"/>
                <a:ext cx="1936073" cy="2279950"/>
              </a:xfrm>
              <a:prstGeom prst="rect">
                <a:avLst/>
              </a:prstGeom>
            </p:spPr>
          </p:pic>
          <p:sp>
            <p:nvSpPr>
              <p:cNvPr id="4" name="직사각형 3"/>
              <p:cNvSpPr/>
              <p:nvPr/>
            </p:nvSpPr>
            <p:spPr>
              <a:xfrm>
                <a:off x="3421121" y="1383281"/>
                <a:ext cx="1927189" cy="2124572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5853" y="1227904"/>
              <a:ext cx="3096344" cy="3566797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428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665612" y="1364566"/>
            <a:ext cx="7812776" cy="3398639"/>
            <a:chOff x="323528" y="1275606"/>
            <a:chExt cx="7812776" cy="3398639"/>
          </a:xfrm>
        </p:grpSpPr>
        <p:sp>
          <p:nvSpPr>
            <p:cNvPr id="10" name="TextBox 9"/>
            <p:cNvSpPr txBox="1"/>
            <p:nvPr/>
          </p:nvSpPr>
          <p:spPr>
            <a:xfrm>
              <a:off x="323528" y="1275606"/>
              <a:ext cx="374441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179388" indent="-179388">
                <a:spcAft>
                  <a:spcPts val="800"/>
                </a:spcAft>
                <a:buFont typeface="Arial" panose="020B0604020202020204" pitchFamily="34" charset="0"/>
                <a:buChar char="•"/>
                <a:defRPr sz="110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defRPr>
              </a:lvl1pPr>
            </a:lstStyle>
            <a:p>
              <a:r>
                <a:rPr lang="ko-KR" altLang="en-US" dirty="0"/>
                <a:t>구글 </a:t>
              </a:r>
              <a:r>
                <a:rPr lang="en-US" altLang="ko-KR" dirty="0" err="1"/>
                <a:t>smtp</a:t>
              </a:r>
              <a:r>
                <a:rPr lang="ko-KR" altLang="en-US" dirty="0"/>
                <a:t>계정과 서버를 사용해서 이메일 발송 </a:t>
              </a:r>
              <a:r>
                <a:rPr lang="ko-KR" altLang="en-US" dirty="0" smtClean="0"/>
                <a:t>구현</a:t>
              </a:r>
              <a:endParaRPr lang="en-US" altLang="ko-KR" dirty="0"/>
            </a:p>
            <a:p>
              <a:r>
                <a:rPr lang="ko-KR" altLang="en-US" dirty="0"/>
                <a:t>작성한 메일 주소로 품목명을 제목으로 하여 메일 발송</a:t>
              </a:r>
              <a:endParaRPr lang="en-US" altLang="ko-KR" dirty="0"/>
            </a:p>
            <a:p>
              <a:r>
                <a:rPr lang="en-US" altLang="ko-KR" dirty="0" smtClean="0"/>
                <a:t>Credentials </a:t>
              </a:r>
              <a:r>
                <a:rPr lang="en-US" altLang="ko-KR" dirty="0"/>
                <a:t>: ID</a:t>
              </a:r>
              <a:r>
                <a:rPr lang="ko-KR" altLang="en-US" dirty="0"/>
                <a:t>와 </a:t>
              </a:r>
              <a:r>
                <a:rPr lang="en-US" altLang="ko-KR" dirty="0"/>
                <a:t>PW</a:t>
              </a:r>
              <a:r>
                <a:rPr lang="ko-KR" altLang="en-US" dirty="0"/>
                <a:t>를 인증 받는 코드</a:t>
              </a:r>
              <a:endParaRPr lang="en-US" altLang="ko-KR" dirty="0"/>
            </a:p>
            <a:p>
              <a:r>
                <a:rPr lang="en-US" altLang="ko-KR" dirty="0" err="1" smtClean="0"/>
                <a:t>EnableSsl</a:t>
              </a:r>
              <a:r>
                <a:rPr lang="en-US" altLang="ko-KR" dirty="0" smtClean="0"/>
                <a:t> </a:t>
              </a:r>
              <a:r>
                <a:rPr lang="en-US" altLang="ko-KR" dirty="0"/>
                <a:t>:SSL</a:t>
              </a:r>
              <a:r>
                <a:rPr lang="ko-KR" altLang="en-US" dirty="0"/>
                <a:t>보안서버 사용 여부 </a:t>
              </a:r>
              <a:r>
                <a:rPr lang="ko-KR" altLang="en-US" dirty="0" smtClean="0"/>
                <a:t>확인</a:t>
              </a:r>
              <a:endParaRPr lang="en-US" altLang="ko-KR" dirty="0"/>
            </a:p>
          </p:txBody>
        </p:sp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1960" y="1275606"/>
              <a:ext cx="3924344" cy="3398639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4"/>
            <a:srcRect r="11467"/>
            <a:stretch/>
          </p:blipFill>
          <p:spPr>
            <a:xfrm>
              <a:off x="368176" y="3436336"/>
              <a:ext cx="3429691" cy="1233315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8507805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83568" y="1817273"/>
            <a:ext cx="288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171450" indent="-171450">
              <a:buFont typeface="Arial" panose="020B0604020202020204" pitchFamily="34" charset="0"/>
              <a:buChar char="•"/>
              <a:defRPr sz="120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defRPr>
            </a:lvl1pPr>
          </a:lstStyle>
          <a:p>
            <a:pPr marL="0" indent="0" algn="ctr">
              <a:buNone/>
            </a:pPr>
            <a:r>
              <a:rPr lang="ko-KR" altLang="en-US" dirty="0" smtClean="0"/>
              <a:t>각 텍스트박스 내용이 공란일 </a:t>
            </a:r>
            <a:r>
              <a:rPr lang="ko-KR" altLang="en-US" dirty="0"/>
              <a:t>경우에도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제약사 </a:t>
            </a:r>
            <a:r>
              <a:rPr lang="ko-KR" altLang="en-US" dirty="0"/>
              <a:t>정보가 추가되는 오류 발견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242"/>
          <a:stretch/>
        </p:blipFill>
        <p:spPr bwMode="auto">
          <a:xfrm>
            <a:off x="3743432" y="1638781"/>
            <a:ext cx="4717000" cy="818649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3" name="그룹 12"/>
          <p:cNvGrpSpPr/>
          <p:nvPr/>
        </p:nvGrpSpPr>
        <p:grpSpPr>
          <a:xfrm>
            <a:off x="683568" y="2765486"/>
            <a:ext cx="7776864" cy="1723503"/>
            <a:chOff x="683568" y="2765486"/>
            <a:chExt cx="7776864" cy="1723503"/>
          </a:xfrm>
        </p:grpSpPr>
        <p:sp>
          <p:nvSpPr>
            <p:cNvPr id="7" name="아래쪽 화살표 6"/>
            <p:cNvSpPr/>
            <p:nvPr/>
          </p:nvSpPr>
          <p:spPr>
            <a:xfrm>
              <a:off x="1835696" y="2765486"/>
              <a:ext cx="576064" cy="576064"/>
            </a:xfrm>
            <a:prstGeom prst="downArrow">
              <a:avLst/>
            </a:prstGeom>
            <a:gradFill>
              <a:gsLst>
                <a:gs pos="0">
                  <a:srgbClr val="9DC3E6">
                    <a:alpha val="0"/>
                  </a:srgbClr>
                </a:gs>
                <a:gs pos="33299">
                  <a:srgbClr val="9DC3E6">
                    <a:alpha val="60000"/>
                  </a:srgbClr>
                </a:gs>
                <a:gs pos="71000">
                  <a:srgbClr val="9DC3E6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83568" y="3765737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171450" indent="-171450">
                <a:buFont typeface="Arial" panose="020B0604020202020204" pitchFamily="34" charset="0"/>
                <a:buChar char="•"/>
                <a:defRPr sz="120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defRPr>
              </a:lvl1pPr>
            </a:lstStyle>
            <a:p>
              <a:pPr marL="0" indent="0" algn="ctr">
                <a:buNone/>
              </a:pPr>
              <a:r>
                <a:rPr lang="en-US" altLang="ko-KR" dirty="0" smtClean="0"/>
                <a:t>If</a:t>
              </a:r>
              <a:r>
                <a:rPr lang="ko-KR" altLang="en-US" dirty="0" smtClean="0"/>
                <a:t>문 사용하여 예외처리 후 정상 작동 확인</a:t>
              </a:r>
              <a:endParaRPr lang="ko-KR" altLang="en-US" dirty="0"/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247"/>
            <a:stretch/>
          </p:blipFill>
          <p:spPr bwMode="auto">
            <a:xfrm>
              <a:off x="3743430" y="2765486"/>
              <a:ext cx="4717002" cy="1723503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50646036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1222305" y="1447229"/>
            <a:ext cx="6831283" cy="1340545"/>
            <a:chOff x="1114734" y="1519237"/>
            <a:chExt cx="6831283" cy="1340545"/>
          </a:xfrm>
        </p:grpSpPr>
        <p:sp>
          <p:nvSpPr>
            <p:cNvPr id="5" name="TextBox 4"/>
            <p:cNvSpPr txBox="1"/>
            <p:nvPr/>
          </p:nvSpPr>
          <p:spPr>
            <a:xfrm>
              <a:off x="1114734" y="2051010"/>
              <a:ext cx="30261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171450" indent="-171450">
                <a:buFont typeface="Arial" panose="020B0604020202020204" pitchFamily="34" charset="0"/>
                <a:buChar char="•"/>
                <a:defRPr sz="120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defRPr>
              </a:lvl1pPr>
            </a:lstStyle>
            <a:p>
              <a:pPr marL="0" indent="0" algn="ctr">
                <a:buNone/>
              </a:pPr>
              <a:r>
                <a:rPr lang="en-US" altLang="ko-KR" dirty="0" err="1" smtClean="0"/>
                <a:t>ComboBox</a:t>
              </a:r>
              <a:r>
                <a:rPr lang="ko-KR" altLang="en-US" dirty="0" smtClean="0"/>
                <a:t>의 </a:t>
              </a:r>
              <a:r>
                <a:rPr lang="en-US" altLang="ko-KR" dirty="0" smtClean="0"/>
                <a:t>Text</a:t>
              </a:r>
              <a:r>
                <a:rPr lang="ko-KR" altLang="en-US" dirty="0" smtClean="0"/>
                <a:t>가 입력되는 오류 발견</a:t>
              </a:r>
              <a:endParaRPr lang="ko-KR" altLang="en-US" dirty="0"/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4571999" y="1519237"/>
              <a:ext cx="3374018" cy="1340545"/>
              <a:chOff x="4571999" y="1519237"/>
              <a:chExt cx="3374018" cy="1340545"/>
            </a:xfrm>
          </p:grpSpPr>
          <p:pic>
            <p:nvPicPr>
              <p:cNvPr id="6149" name="Picture 5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402"/>
              <a:stretch/>
            </p:blipFill>
            <p:spPr bwMode="auto">
              <a:xfrm>
                <a:off x="4571999" y="1519237"/>
                <a:ext cx="2396113" cy="1195579"/>
              </a:xfrm>
              <a:prstGeom prst="rect">
                <a:avLst/>
              </a:prstGeom>
              <a:noFill/>
              <a:ln w="9525">
                <a:solidFill>
                  <a:schemeClr val="bg1">
                    <a:lumMod val="75000"/>
                  </a:schemeClr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3" name="그림 2"/>
              <p:cNvPicPr>
                <a:picLocks noChangeAspect="1"/>
              </p:cNvPicPr>
              <p:nvPr/>
            </p:nvPicPr>
            <p:blipFill rotWithShape="1">
              <a:blip r:embed="rId3"/>
              <a:srcRect r="31493"/>
              <a:stretch/>
            </p:blipFill>
            <p:spPr>
              <a:xfrm>
                <a:off x="6300192" y="1647204"/>
                <a:ext cx="1645825" cy="1212578"/>
              </a:xfrm>
              <a:prstGeom prst="rect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18000"/>
                  </a:prstClr>
                </a:outerShdw>
              </a:effectLst>
            </p:spPr>
          </p:pic>
        </p:grpSp>
      </p:grpSp>
      <p:grpSp>
        <p:nvGrpSpPr>
          <p:cNvPr id="22" name="그룹 21"/>
          <p:cNvGrpSpPr/>
          <p:nvPr/>
        </p:nvGrpSpPr>
        <p:grpSpPr>
          <a:xfrm>
            <a:off x="1078289" y="2715766"/>
            <a:ext cx="6987422" cy="1890885"/>
            <a:chOff x="1185860" y="2815381"/>
            <a:chExt cx="6987422" cy="1890885"/>
          </a:xfrm>
        </p:grpSpPr>
        <p:sp>
          <p:nvSpPr>
            <p:cNvPr id="7" name="아래쪽 화살표 6"/>
            <p:cNvSpPr/>
            <p:nvPr/>
          </p:nvSpPr>
          <p:spPr>
            <a:xfrm>
              <a:off x="2554894" y="2815381"/>
              <a:ext cx="576064" cy="576064"/>
            </a:xfrm>
            <a:prstGeom prst="downArrow">
              <a:avLst/>
            </a:prstGeom>
            <a:gradFill>
              <a:gsLst>
                <a:gs pos="0">
                  <a:srgbClr val="9DC3E6">
                    <a:alpha val="0"/>
                  </a:srgbClr>
                </a:gs>
                <a:gs pos="33299">
                  <a:srgbClr val="9DC3E6">
                    <a:alpha val="60000"/>
                  </a:srgbClr>
                </a:gs>
                <a:gs pos="71000">
                  <a:srgbClr val="9DC3E6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/>
            <p:cNvGrpSpPr/>
            <p:nvPr/>
          </p:nvGrpSpPr>
          <p:grpSpPr>
            <a:xfrm>
              <a:off x="1185860" y="3306113"/>
              <a:ext cx="6987422" cy="1400153"/>
              <a:chOff x="970718" y="3403845"/>
              <a:chExt cx="6987422" cy="1400153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970718" y="3873089"/>
                <a:ext cx="33141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171450" indent="-171450">
                  <a:buFont typeface="Arial" panose="020B0604020202020204" pitchFamily="34" charset="0"/>
                  <a:buChar char="•"/>
                  <a:defRPr sz="120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defRPr>
                </a:lvl1pPr>
              </a:lstStyle>
              <a:p>
                <a:pPr marL="0" indent="0" algn="ctr">
                  <a:buNone/>
                </a:pPr>
                <a:r>
                  <a:rPr lang="en-US" altLang="ko-KR" dirty="0" err="1" smtClean="0"/>
                  <a:t>ComboBox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속성 탭에서 </a:t>
                </a:r>
                <a:r>
                  <a:rPr lang="en-US" altLang="ko-KR" dirty="0" err="1" smtClean="0"/>
                  <a:t>DropDownStyle</a:t>
                </a:r>
                <a:r>
                  <a:rPr lang="ko-KR" altLang="en-US" dirty="0" smtClean="0"/>
                  <a:t>을</a:t>
                </a:r>
                <a:endParaRPr lang="en-US" altLang="ko-KR" dirty="0" smtClean="0"/>
              </a:p>
              <a:p>
                <a:pPr marL="0" indent="0" algn="ctr">
                  <a:buNone/>
                </a:pPr>
                <a:r>
                  <a:rPr lang="en-US" altLang="ko-KR" dirty="0" err="1" smtClean="0"/>
                  <a:t>DropDownList</a:t>
                </a:r>
                <a:r>
                  <a:rPr lang="ko-KR" altLang="en-US" dirty="0" smtClean="0"/>
                  <a:t>로 수정 후 오류 해결</a:t>
                </a:r>
                <a:endParaRPr lang="ko-KR" altLang="en-US" dirty="0"/>
              </a:p>
            </p:txBody>
          </p:sp>
          <p:grpSp>
            <p:nvGrpSpPr>
              <p:cNvPr id="16" name="그룹 15"/>
              <p:cNvGrpSpPr/>
              <p:nvPr/>
            </p:nvGrpSpPr>
            <p:grpSpPr>
              <a:xfrm>
                <a:off x="4571999" y="3403845"/>
                <a:ext cx="3386141" cy="1400153"/>
                <a:chOff x="4571999" y="3114106"/>
                <a:chExt cx="3386141" cy="1400153"/>
              </a:xfrm>
            </p:grpSpPr>
            <p:pic>
              <p:nvPicPr>
                <p:cNvPr id="6148" name="Picture 4"/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571999" y="3114106"/>
                  <a:ext cx="2396113" cy="1220107"/>
                </a:xfrm>
                <a:prstGeom prst="rect">
                  <a:avLst/>
                </a:prstGeom>
                <a:noFill/>
                <a:ln w="9525">
                  <a:solidFill>
                    <a:schemeClr val="bg1">
                      <a:lumMod val="75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pic>
              <p:nvPicPr>
                <p:cNvPr id="19" name="그림 18"/>
                <p:cNvPicPr>
                  <a:picLocks noChangeAspect="1"/>
                </p:cNvPicPr>
                <p:nvPr/>
              </p:nvPicPr>
              <p:blipFill rotWithShape="1">
                <a:blip r:embed="rId5"/>
                <a:srcRect r="21869"/>
                <a:stretch/>
              </p:blipFill>
              <p:spPr>
                <a:xfrm>
                  <a:off x="6300192" y="3301681"/>
                  <a:ext cx="1657948" cy="1212578"/>
                </a:xfrm>
                <a:prstGeom prst="rect">
                  <a:avLst/>
                </a:prstGeom>
                <a:ln w="9525">
                  <a:solidFill>
                    <a:schemeClr val="bg1">
                      <a:lumMod val="75000"/>
                    </a:schemeClr>
                  </a:solidFill>
                </a:ln>
                <a:effectLst>
                  <a:outerShdw blurRad="50800" dist="38100" dir="8100000" algn="tr" rotWithShape="0">
                    <a:prstClr val="black">
                      <a:alpha val="18000"/>
                    </a:prstClr>
                  </a:outerShdw>
                </a:effectLst>
              </p:spPr>
            </p:pic>
          </p:grpSp>
        </p:grpSp>
      </p:grpSp>
      <p:sp>
        <p:nvSpPr>
          <p:cNvPr id="25" name="직사각형 24"/>
          <p:cNvSpPr/>
          <p:nvPr/>
        </p:nvSpPr>
        <p:spPr>
          <a:xfrm>
            <a:off x="9468544" y="984270"/>
            <a:ext cx="360040" cy="4159230"/>
          </a:xfrm>
          <a:prstGeom prst="rect">
            <a:avLst/>
          </a:prstGeom>
          <a:solidFill>
            <a:schemeClr val="bg1">
              <a:lumMod val="6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279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7345756" y="445942"/>
            <a:ext cx="1457198" cy="449086"/>
            <a:chOff x="7164288" y="445942"/>
            <a:chExt cx="1457198" cy="449086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5850" y="445942"/>
              <a:ext cx="405636" cy="4056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4" name="TextBox 3"/>
            <p:cNvSpPr txBox="1"/>
            <p:nvPr/>
          </p:nvSpPr>
          <p:spPr>
            <a:xfrm>
              <a:off x="7164288" y="679584"/>
              <a:ext cx="10801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 smtClean="0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GitHub QR-Code</a:t>
              </a:r>
              <a:endParaRPr lang="ko-KR" altLang="en-US" sz="800" dirty="0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186" y="1024403"/>
            <a:ext cx="5505604" cy="4082268"/>
          </a:xfrm>
          <a:prstGeom prst="rect">
            <a:avLst/>
          </a:prstGeom>
        </p:spPr>
      </p:pic>
      <p:sp>
        <p:nvSpPr>
          <p:cNvPr id="5" name="직사각형 4">
            <a:hlinkClick r:id="rId4"/>
          </p:cNvPr>
          <p:cNvSpPr/>
          <p:nvPr/>
        </p:nvSpPr>
        <p:spPr>
          <a:xfrm>
            <a:off x="7379790" y="385011"/>
            <a:ext cx="1478165" cy="510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552070" y="609644"/>
            <a:ext cx="3026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171450" indent="-171450">
              <a:buFont typeface="Arial" panose="020B0604020202020204" pitchFamily="34" charset="0"/>
              <a:buChar char="•"/>
              <a:defRPr sz="120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defRPr>
            </a:lvl1pPr>
          </a:lstStyle>
          <a:p>
            <a:pPr marL="0" indent="0">
              <a:buNone/>
            </a:pPr>
            <a:r>
              <a:rPr lang="ko-KR" altLang="en-US" dirty="0" smtClean="0">
                <a:solidFill>
                  <a:schemeClr val="bg1">
                    <a:lumMod val="75000"/>
                  </a:schemeClr>
                </a:solidFill>
              </a:rPr>
              <a:t>슬라이드 쇼 중일 때 이미지가 재생됩니다</a:t>
            </a:r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09289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7C6F9878-777C-4CD4-9613-851CABCDFC3E}"/>
              </a:ext>
            </a:extLst>
          </p:cNvPr>
          <p:cNvSpPr txBox="1"/>
          <p:nvPr/>
        </p:nvSpPr>
        <p:spPr>
          <a:xfrm>
            <a:off x="3031194" y="633979"/>
            <a:ext cx="3081613" cy="761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/>
            <a:r>
              <a:rPr lang="ko-KR" altLang="en-US" sz="4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E97E1"/>
                </a:solidFill>
                <a:latin typeface="한수원 한돋움" pitchFamily="50" charset="-127"/>
                <a:ea typeface="한수원 한돋움" pitchFamily="50" charset="-127"/>
              </a:rPr>
              <a:t>논의 및 고찰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898757E-EC0B-47E5-9EA1-43BA79ABA10A}"/>
              </a:ext>
            </a:extLst>
          </p:cNvPr>
          <p:cNvSpPr/>
          <p:nvPr/>
        </p:nvSpPr>
        <p:spPr>
          <a:xfrm>
            <a:off x="1951758" y="1904864"/>
            <a:ext cx="5272891" cy="2608404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marL="228600" indent="-228600">
              <a:lnSpc>
                <a:spcPct val="125000"/>
              </a:lnSpc>
              <a:spcAft>
                <a:spcPts val="1800"/>
              </a:spcAft>
              <a:buFont typeface="+mj-lt"/>
              <a:buAutoNum type="arabicPeriod"/>
            </a:pPr>
            <a:r>
              <a:rPr lang="ko-KR" altLang="en-US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동일 제약사 </a:t>
            </a:r>
            <a: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2</a:t>
            </a:r>
            <a:r>
              <a:rPr lang="ko-KR" altLang="en-US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개 이상 품목 주문 시 메일 취합 발송</a:t>
            </a:r>
            <a: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/>
            </a:r>
            <a:b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현재는 동일 제약사라도 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2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 이상 발주 시 메일 창이 각 품목의 개수만큼 팝업 되는 부분이 아쉽다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조건을 설정해 동일 제약사 일 경우 취합하여 발주 가능하다면 더 효율적일 것 같다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</a:t>
            </a:r>
          </a:p>
          <a:p>
            <a:pPr marL="228600" indent="-228600">
              <a:lnSpc>
                <a:spcPct val="125000"/>
              </a:lnSpc>
              <a:spcAft>
                <a:spcPts val="1800"/>
              </a:spcAft>
              <a:buFont typeface="+mj-lt"/>
              <a:buAutoNum type="arabicPeriod"/>
            </a:pPr>
            <a:r>
              <a:rPr lang="ko-KR" altLang="en-US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주문 관리 탭의 기능 확장</a:t>
            </a:r>
            <a: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/>
            </a:r>
            <a:b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현재 주문 관리 탭은 단순 메일 발송 및 주문을 해야 해당 폼이 확인 가능하다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과거에 발주했던 내용에 접근할 수 있는 파일을 생성한다면 재고 관리에 더 용이할 것 같다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96266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7C6F9878-777C-4CD4-9613-851CABCDFC3E}"/>
              </a:ext>
            </a:extLst>
          </p:cNvPr>
          <p:cNvSpPr txBox="1"/>
          <p:nvPr/>
        </p:nvSpPr>
        <p:spPr>
          <a:xfrm>
            <a:off x="3204319" y="2190878"/>
            <a:ext cx="2735363" cy="761745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/>
            <a:r>
              <a:rPr lang="ko-KR" altLang="en-US" sz="45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E97E1"/>
                </a:solidFill>
                <a:latin typeface="한수원 한돋움" pitchFamily="50" charset="-127"/>
                <a:ea typeface="한수원 한돋움" pitchFamily="50" charset="-127"/>
              </a:rPr>
              <a:t>감사합니다</a:t>
            </a:r>
            <a:endParaRPr lang="ko-KR" altLang="en-US" sz="4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E97E1"/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9279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04C1FE0-6BEB-44C5-B4B9-1755F444F838}"/>
              </a:ext>
            </a:extLst>
          </p:cNvPr>
          <p:cNvSpPr txBox="1"/>
          <p:nvPr/>
        </p:nvSpPr>
        <p:spPr>
          <a:xfrm>
            <a:off x="508525" y="634944"/>
            <a:ext cx="2202848" cy="784830"/>
          </a:xfrm>
          <a:prstGeom prst="rect">
            <a:avLst/>
          </a:prstGeom>
          <a:noFill/>
        </p:spPr>
        <p:txBody>
          <a:bodyPr wrap="none" lIns="0" tIns="45719" rIns="91438" bIns="45719" rtlCol="0">
            <a:noAutofit/>
          </a:bodyPr>
          <a:lstStyle/>
          <a:p>
            <a:r>
              <a:rPr lang="en-US" altLang="ko-KR" sz="4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E97E1"/>
                </a:solidFill>
                <a:latin typeface="한수원 한돋움 Bold" pitchFamily="50" charset="-127"/>
                <a:ea typeface="한수원 한돋움 Bold" pitchFamily="50" charset="-127"/>
              </a:rPr>
              <a:t>INDEX</a:t>
            </a:r>
            <a:endParaRPr lang="ko-KR" altLang="en-US" sz="4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E97E1"/>
              </a:solidFill>
              <a:latin typeface="한수원 한돋움 Bold" pitchFamily="50" charset="-127"/>
              <a:ea typeface="한수원 한돋움 Bold" pitchFamily="50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5847182" y="1563638"/>
            <a:ext cx="2397227" cy="518144"/>
            <a:chOff x="5847181" y="1189510"/>
            <a:chExt cx="2397227" cy="51814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9E4D4CF-E815-4434-98D1-D205C55FA41F}"/>
                </a:ext>
              </a:extLst>
            </p:cNvPr>
            <p:cNvSpPr/>
            <p:nvPr/>
          </p:nvSpPr>
          <p:spPr>
            <a:xfrm>
              <a:off x="5847181" y="1189510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제작개요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616901" y="1189510"/>
              <a:ext cx="627507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spc="3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01</a:t>
              </a:r>
              <a:endParaRPr lang="ko-KR" altLang="en-US" sz="360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5847182" y="2375033"/>
            <a:ext cx="2397227" cy="518144"/>
            <a:chOff x="5847181" y="1891588"/>
            <a:chExt cx="2397227" cy="51814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71E05397-CBA0-4CD3-BDA0-ECCF9AD60C5A}"/>
                </a:ext>
              </a:extLst>
            </p:cNvPr>
            <p:cNvSpPr/>
            <p:nvPr/>
          </p:nvSpPr>
          <p:spPr>
            <a:xfrm>
              <a:off x="5847181" y="1891588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개발 및 구현</a:t>
              </a:r>
              <a:endParaRPr lang="ko-KR" altLang="en-US" sz="2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616901" y="1891588"/>
              <a:ext cx="627507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02</a:t>
              </a:r>
              <a:endParaRPr lang="ko-KR" altLang="en-US" sz="3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5847182" y="3186428"/>
            <a:ext cx="2397227" cy="518144"/>
            <a:chOff x="5847181" y="2593666"/>
            <a:chExt cx="2397227" cy="518144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137EA967-CEA9-44DE-9294-0D152AA293B8}"/>
                </a:ext>
              </a:extLst>
            </p:cNvPr>
            <p:cNvSpPr/>
            <p:nvPr/>
          </p:nvSpPr>
          <p:spPr>
            <a:xfrm>
              <a:off x="5847181" y="2593666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오류개선</a:t>
              </a:r>
              <a:endParaRPr lang="ko-KR" altLang="en-US" sz="2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544893" y="2593666"/>
              <a:ext cx="699515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kern="4000" spc="-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03</a:t>
              </a:r>
              <a:endParaRPr lang="ko-KR" altLang="en-US" sz="3600" kern="40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5220072" y="3997822"/>
            <a:ext cx="3024337" cy="518144"/>
            <a:chOff x="5220071" y="3295744"/>
            <a:chExt cx="3024337" cy="518144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7B5F3E0-8716-4DBC-9C00-68995BAFCA3B}"/>
                </a:ext>
              </a:extLst>
            </p:cNvPr>
            <p:cNvSpPr/>
            <p:nvPr/>
          </p:nvSpPr>
          <p:spPr>
            <a:xfrm>
              <a:off x="5220071" y="3295744"/>
              <a:ext cx="222713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영상 및 형상관리</a:t>
              </a:r>
              <a:endParaRPr lang="ko-KR" altLang="en-US" sz="2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447203" y="3295744"/>
              <a:ext cx="797205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kern="4000" spc="-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04</a:t>
              </a:r>
              <a:endParaRPr lang="ko-KR" altLang="en-US" sz="3600" kern="40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A7311F7-BDB2-4871-A52E-85827F6BBA0C}"/>
              </a:ext>
            </a:extLst>
          </p:cNvPr>
          <p:cNvCxnSpPr/>
          <p:nvPr/>
        </p:nvCxnSpPr>
        <p:spPr>
          <a:xfrm>
            <a:off x="540933" y="1779662"/>
            <a:ext cx="609600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607419D-DA91-41E9-BA14-DED2C6883059}"/>
              </a:ext>
            </a:extLst>
          </p:cNvPr>
          <p:cNvSpPr/>
          <p:nvPr/>
        </p:nvSpPr>
        <p:spPr>
          <a:xfrm>
            <a:off x="540934" y="1891971"/>
            <a:ext cx="1366770" cy="854078"/>
          </a:xfrm>
          <a:prstGeom prst="rect">
            <a:avLst/>
          </a:prstGeom>
          <a:noFill/>
        </p:spPr>
        <p:txBody>
          <a:bodyPr wrap="square" lIns="0" tIns="45719" rIns="91438" bIns="4571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API + xml + mail</a:t>
            </a:r>
            <a:b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</a:br>
            <a:r>
              <a:rPr lang="ko-KR" altLang="en-US" sz="11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약국재고</a:t>
            </a:r>
            <a:r>
              <a:rPr lang="ko-KR" alt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 </a:t>
            </a:r>
            <a:r>
              <a:rPr lang="en-US" altLang="ko-KR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/>
            </a:r>
            <a:br>
              <a:rPr lang="en-US" altLang="ko-KR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</a:br>
            <a:r>
              <a:rPr lang="ko-KR" alt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관리 프로그램</a:t>
            </a:r>
            <a:endParaRPr lang="ko-KR" alt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itchFamily="50" charset="-127"/>
              <a:ea typeface="한수원 한돋움 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425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2051720" y="1578401"/>
            <a:ext cx="4887618" cy="792088"/>
            <a:chOff x="704278" y="1491630"/>
            <a:chExt cx="4887618" cy="792088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4278" y="1491630"/>
              <a:ext cx="792088" cy="792088"/>
            </a:xfrm>
            <a:prstGeom prst="rect">
              <a:avLst/>
            </a:prstGeom>
          </p:spPr>
        </p:pic>
        <p:grpSp>
          <p:nvGrpSpPr>
            <p:cNvPr id="6" name="그룹 5"/>
            <p:cNvGrpSpPr/>
            <p:nvPr/>
          </p:nvGrpSpPr>
          <p:grpSpPr>
            <a:xfrm>
              <a:off x="1784398" y="1563638"/>
              <a:ext cx="3807498" cy="648072"/>
              <a:chOff x="1784398" y="1635646"/>
              <a:chExt cx="3807498" cy="648072"/>
            </a:xfrm>
          </p:grpSpPr>
          <p:sp>
            <p:nvSpPr>
              <p:cNvPr id="34" name="왼쪽 대괄호 33"/>
              <p:cNvSpPr/>
              <p:nvPr/>
            </p:nvSpPr>
            <p:spPr>
              <a:xfrm>
                <a:off x="1784398" y="1635646"/>
                <a:ext cx="144016" cy="648072"/>
              </a:xfrm>
              <a:prstGeom prst="leftBracket">
                <a:avLst/>
              </a:prstGeom>
              <a:ln w="38100">
                <a:solidFill>
                  <a:srgbClr val="C7DA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왼쪽 대괄호 34"/>
              <p:cNvSpPr/>
              <p:nvPr/>
            </p:nvSpPr>
            <p:spPr>
              <a:xfrm flipH="1">
                <a:off x="5384798" y="1635646"/>
                <a:ext cx="207098" cy="648072"/>
              </a:xfrm>
              <a:prstGeom prst="leftBracket">
                <a:avLst/>
              </a:prstGeom>
              <a:ln w="38100">
                <a:solidFill>
                  <a:srgbClr val="C7DA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1923951" y="1665902"/>
                <a:ext cx="352839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일일이 약품 정보를 입력할 필요 없는 </a:t>
                </a:r>
                <a:r>
                  <a:rPr lang="en-US" altLang="ko-KR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/>
                </a:r>
                <a:br>
                  <a:rPr lang="en-US" altLang="ko-KR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</a:br>
                <a:r>
                  <a:rPr lang="ko-KR" altLang="en-US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재고 관리 프로그램 구상</a:t>
                </a:r>
                <a:endParaRPr lang="ko-KR" altLang="en-US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endParaRPr>
              </a:p>
            </p:txBody>
          </p:sp>
        </p:grpSp>
      </p:grpSp>
      <p:grpSp>
        <p:nvGrpSpPr>
          <p:cNvPr id="11" name="그룹 10"/>
          <p:cNvGrpSpPr/>
          <p:nvPr/>
        </p:nvGrpSpPr>
        <p:grpSpPr>
          <a:xfrm>
            <a:off x="2085493" y="2701754"/>
            <a:ext cx="4853845" cy="830997"/>
            <a:chOff x="738051" y="2640853"/>
            <a:chExt cx="4853845" cy="830997"/>
          </a:xfrm>
        </p:grpSpPr>
        <p:pic>
          <p:nvPicPr>
            <p:cNvPr id="37" name="그림 3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051" y="2679627"/>
              <a:ext cx="724542" cy="724542"/>
            </a:xfrm>
            <a:prstGeom prst="rect">
              <a:avLst/>
            </a:prstGeom>
            <a:effectLst>
              <a:outerShdw blurRad="50800" dist="25400" dir="5400000" algn="t" rotWithShape="0">
                <a:prstClr val="black">
                  <a:alpha val="25000"/>
                </a:prstClr>
              </a:outerShdw>
            </a:effectLst>
          </p:spPr>
        </p:pic>
        <p:sp>
          <p:nvSpPr>
            <p:cNvPr id="38" name="왼쪽 대괄호 37"/>
            <p:cNvSpPr/>
            <p:nvPr/>
          </p:nvSpPr>
          <p:spPr>
            <a:xfrm>
              <a:off x="1784398" y="2721514"/>
              <a:ext cx="144016" cy="648072"/>
            </a:xfrm>
            <a:prstGeom prst="leftBracket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왼쪽 대괄호 38"/>
            <p:cNvSpPr/>
            <p:nvPr/>
          </p:nvSpPr>
          <p:spPr>
            <a:xfrm flipH="1">
              <a:off x="5384798" y="2721514"/>
              <a:ext cx="207098" cy="648072"/>
            </a:xfrm>
            <a:prstGeom prst="leftBracket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923951" y="2640853"/>
              <a:ext cx="34608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사용자가 </a:t>
              </a:r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DBMS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를 따로 사용할 필요 없이 신뢰성 있는 정보 조회 및 손쉬운 관리가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 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가능한 프로그램 설계</a:t>
              </a:r>
              <a:endParaRPr lang="ko-KR" altLang="en-US" sz="16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2105088" y="3864017"/>
            <a:ext cx="4834250" cy="685352"/>
            <a:chOff x="757646" y="3777246"/>
            <a:chExt cx="4834250" cy="685352"/>
          </a:xfrm>
        </p:grpSpPr>
        <p:pic>
          <p:nvPicPr>
            <p:cNvPr id="41" name="그림 4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646" y="3777246"/>
              <a:ext cx="685352" cy="685352"/>
            </a:xfrm>
            <a:prstGeom prst="rect">
              <a:avLst/>
            </a:prstGeom>
            <a:effectLst>
              <a:outerShdw blurRad="50800" dist="25400" dir="5400000" algn="t" rotWithShape="0">
                <a:prstClr val="black">
                  <a:alpha val="25000"/>
                </a:prstClr>
              </a:outerShdw>
            </a:effectLst>
          </p:spPr>
        </p:pic>
        <p:sp>
          <p:nvSpPr>
            <p:cNvPr id="42" name="왼쪽 대괄호 41"/>
            <p:cNvSpPr/>
            <p:nvPr/>
          </p:nvSpPr>
          <p:spPr>
            <a:xfrm>
              <a:off x="1784398" y="3804539"/>
              <a:ext cx="144016" cy="648072"/>
            </a:xfrm>
            <a:prstGeom prst="leftBracket">
              <a:avLst/>
            </a:prstGeom>
            <a:ln w="38100">
              <a:solidFill>
                <a:srgbClr val="7795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왼쪽 대괄호 42"/>
            <p:cNvSpPr/>
            <p:nvPr/>
          </p:nvSpPr>
          <p:spPr>
            <a:xfrm flipH="1">
              <a:off x="5384798" y="3804539"/>
              <a:ext cx="207098" cy="648072"/>
            </a:xfrm>
            <a:prstGeom prst="leftBracket">
              <a:avLst/>
            </a:prstGeom>
            <a:ln w="38100">
              <a:solidFill>
                <a:srgbClr val="7795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923951" y="3827534"/>
              <a:ext cx="34608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API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를 통한 데이터 확보 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및 가용성 높은 </a:t>
              </a:r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UI&amp;UX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를 적용한 프로그램 제작</a:t>
              </a:r>
              <a:endParaRPr lang="ko-KR" altLang="en-US" sz="16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080096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그림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854" y="1779662"/>
            <a:ext cx="3149641" cy="2376264"/>
          </a:xfrm>
          <a:prstGeom prst="rect">
            <a:avLst/>
          </a:prstGeom>
        </p:spPr>
      </p:pic>
      <p:grpSp>
        <p:nvGrpSpPr>
          <p:cNvPr id="37" name="그룹 36"/>
          <p:cNvGrpSpPr/>
          <p:nvPr/>
        </p:nvGrpSpPr>
        <p:grpSpPr>
          <a:xfrm>
            <a:off x="2161849" y="3163824"/>
            <a:ext cx="360038" cy="440163"/>
            <a:chOff x="1926336" y="3259915"/>
            <a:chExt cx="360038" cy="440163"/>
          </a:xfrm>
        </p:grpSpPr>
        <p:sp>
          <p:nvSpPr>
            <p:cNvPr id="4" name="직사각형 3"/>
            <p:cNvSpPr/>
            <p:nvPr/>
          </p:nvSpPr>
          <p:spPr>
            <a:xfrm>
              <a:off x="1926336" y="3340038"/>
              <a:ext cx="360038" cy="36004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2034355" y="3259915"/>
              <a:ext cx="144000" cy="144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b="1" dirty="0"/>
                <a:t>1</a:t>
              </a:r>
              <a:endParaRPr lang="ko-KR" altLang="en-US" sz="800" b="1" dirty="0"/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2578440" y="3163824"/>
            <a:ext cx="360038" cy="436192"/>
            <a:chOff x="2335461" y="3259915"/>
            <a:chExt cx="360038" cy="436192"/>
          </a:xfrm>
        </p:grpSpPr>
        <p:sp>
          <p:nvSpPr>
            <p:cNvPr id="14" name="직사각형 13"/>
            <p:cNvSpPr/>
            <p:nvPr/>
          </p:nvSpPr>
          <p:spPr>
            <a:xfrm>
              <a:off x="2335461" y="3336067"/>
              <a:ext cx="360038" cy="360040"/>
            </a:xfrm>
            <a:prstGeom prst="rect">
              <a:avLst/>
            </a:prstGeom>
            <a:noFill/>
            <a:ln>
              <a:solidFill>
                <a:srgbClr val="62A84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/>
            <p:cNvSpPr/>
            <p:nvPr/>
          </p:nvSpPr>
          <p:spPr>
            <a:xfrm>
              <a:off x="2443480" y="3259915"/>
              <a:ext cx="144000" cy="144000"/>
            </a:xfrm>
            <a:prstGeom prst="ellipse">
              <a:avLst/>
            </a:prstGeom>
            <a:solidFill>
              <a:srgbClr val="62A8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b="1" dirty="0" smtClean="0"/>
                <a:t>2</a:t>
              </a:r>
              <a:endParaRPr lang="ko-KR" altLang="en-US" sz="800" b="1" dirty="0"/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2995031" y="3163824"/>
            <a:ext cx="360038" cy="436192"/>
            <a:chOff x="2759518" y="3259915"/>
            <a:chExt cx="360038" cy="436192"/>
          </a:xfrm>
        </p:grpSpPr>
        <p:sp>
          <p:nvSpPr>
            <p:cNvPr id="11" name="직사각형 10"/>
            <p:cNvSpPr/>
            <p:nvPr/>
          </p:nvSpPr>
          <p:spPr>
            <a:xfrm>
              <a:off x="2759518" y="3336067"/>
              <a:ext cx="360038" cy="360040"/>
            </a:xfrm>
            <a:prstGeom prst="rect">
              <a:avLst/>
            </a:prstGeom>
            <a:noFill/>
            <a:ln>
              <a:solidFill>
                <a:srgbClr val="11A7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/>
            <p:cNvSpPr/>
            <p:nvPr/>
          </p:nvSpPr>
          <p:spPr>
            <a:xfrm>
              <a:off x="2867537" y="3259915"/>
              <a:ext cx="144000" cy="144000"/>
            </a:xfrm>
            <a:prstGeom prst="ellipse">
              <a:avLst/>
            </a:prstGeom>
            <a:solidFill>
              <a:srgbClr val="11A7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b="1" dirty="0" smtClean="0"/>
                <a:t>3</a:t>
              </a:r>
              <a:endParaRPr lang="ko-KR" altLang="en-US" sz="800" b="1" dirty="0"/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4735505" y="2281029"/>
            <a:ext cx="2899322" cy="307777"/>
            <a:chOff x="4591489" y="1850320"/>
            <a:chExt cx="2899322" cy="307777"/>
          </a:xfrm>
        </p:grpSpPr>
        <p:sp>
          <p:nvSpPr>
            <p:cNvPr id="10" name="TextBox 9"/>
            <p:cNvSpPr txBox="1"/>
            <p:nvPr/>
          </p:nvSpPr>
          <p:spPr>
            <a:xfrm>
              <a:off x="4807512" y="1850320"/>
              <a:ext cx="268329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제약사 정보 조회 및 추가 수정 </a:t>
              </a:r>
              <a:endParaRPr lang="en-US" altLang="ko-KR" sz="14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4591489" y="1896196"/>
              <a:ext cx="216024" cy="2160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1</a:t>
              </a:r>
              <a:endParaRPr lang="ko-KR" altLang="en-US" sz="1100" b="1" dirty="0"/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4735505" y="2813906"/>
            <a:ext cx="3364887" cy="307777"/>
            <a:chOff x="4591489" y="2272816"/>
            <a:chExt cx="3364887" cy="307777"/>
          </a:xfrm>
        </p:grpSpPr>
        <p:sp>
          <p:nvSpPr>
            <p:cNvPr id="18" name="TextBox 17"/>
            <p:cNvSpPr txBox="1"/>
            <p:nvPr/>
          </p:nvSpPr>
          <p:spPr>
            <a:xfrm>
              <a:off x="4807512" y="2272816"/>
              <a:ext cx="31488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원하는 조건으로 약품 정보 검색 및 주문</a:t>
              </a:r>
              <a:endParaRPr lang="en-US" altLang="ko-KR" sz="14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20" name="타원 19"/>
            <p:cNvSpPr/>
            <p:nvPr/>
          </p:nvSpPr>
          <p:spPr>
            <a:xfrm>
              <a:off x="4591489" y="2318692"/>
              <a:ext cx="216024" cy="216024"/>
            </a:xfrm>
            <a:prstGeom prst="ellipse">
              <a:avLst/>
            </a:prstGeom>
            <a:solidFill>
              <a:srgbClr val="62A8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smtClean="0"/>
                <a:t>2</a:t>
              </a:r>
              <a:endParaRPr lang="ko-KR" altLang="en-US" sz="1100" b="1" dirty="0"/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4742418" y="3346783"/>
            <a:ext cx="2644575" cy="307777"/>
            <a:chOff x="4598402" y="2916074"/>
            <a:chExt cx="2644575" cy="307777"/>
          </a:xfrm>
        </p:grpSpPr>
        <p:sp>
          <p:nvSpPr>
            <p:cNvPr id="19" name="TextBox 18"/>
            <p:cNvSpPr txBox="1"/>
            <p:nvPr/>
          </p:nvSpPr>
          <p:spPr>
            <a:xfrm>
              <a:off x="4807512" y="2916074"/>
              <a:ext cx="24354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주문한 약품 수정 및 발주</a:t>
              </a:r>
              <a:endParaRPr lang="en-US" altLang="ko-KR" sz="14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21" name="타원 20"/>
            <p:cNvSpPr/>
            <p:nvPr/>
          </p:nvSpPr>
          <p:spPr>
            <a:xfrm>
              <a:off x="4598402" y="2961950"/>
              <a:ext cx="216024" cy="216024"/>
            </a:xfrm>
            <a:prstGeom prst="ellipse">
              <a:avLst/>
            </a:prstGeom>
            <a:solidFill>
              <a:srgbClr val="11A7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smtClean="0"/>
                <a:t>3</a:t>
              </a:r>
              <a:endParaRPr lang="ko-KR" altLang="en-US" sz="11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56629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425733" y="1483214"/>
            <a:ext cx="3168352" cy="3161343"/>
            <a:chOff x="425733" y="1434569"/>
            <a:chExt cx="3168352" cy="3161343"/>
          </a:xfrm>
        </p:grpSpPr>
        <p:grpSp>
          <p:nvGrpSpPr>
            <p:cNvPr id="2" name="그룹 1"/>
            <p:cNvGrpSpPr/>
            <p:nvPr/>
          </p:nvGrpSpPr>
          <p:grpSpPr>
            <a:xfrm>
              <a:off x="539552" y="1434569"/>
              <a:ext cx="2880319" cy="2200511"/>
              <a:chOff x="539552" y="1434569"/>
              <a:chExt cx="2880319" cy="2200511"/>
            </a:xfrm>
          </p:grpSpPr>
          <p:pic>
            <p:nvPicPr>
              <p:cNvPr id="3" name="그림 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9552" y="1434569"/>
                <a:ext cx="2880319" cy="2200511"/>
              </a:xfrm>
              <a:prstGeom prst="rect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</a:ln>
            </p:spPr>
          </p:pic>
          <p:sp>
            <p:nvSpPr>
              <p:cNvPr id="15" name="직사각형 14"/>
              <p:cNvSpPr/>
              <p:nvPr/>
            </p:nvSpPr>
            <p:spPr>
              <a:xfrm>
                <a:off x="666413" y="1753468"/>
                <a:ext cx="2631618" cy="1168326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425733" y="3723878"/>
              <a:ext cx="3168352" cy="872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9388" indent="-179388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altLang="ko-KR" sz="1100" dirty="0" err="1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XElement</a:t>
              </a:r>
              <a:r>
                <a:rPr lang="ko-KR" altLang="en-US" sz="11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를 이용해 </a:t>
              </a:r>
              <a:r>
                <a:rPr lang="en-US" altLang="ko-KR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XML</a:t>
              </a:r>
              <a:r>
                <a:rPr lang="ko-KR" altLang="en-US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파일에 저장된 정보</a:t>
              </a:r>
              <a:r>
                <a:rPr lang="en-US" altLang="ko-KR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(Comps List)</a:t>
              </a:r>
              <a:r>
                <a:rPr lang="ko-KR" altLang="en-US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를 </a:t>
              </a:r>
              <a:r>
                <a:rPr lang="en-US" altLang="ko-KR" sz="1100" dirty="0" err="1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GridView</a:t>
              </a:r>
              <a:r>
                <a:rPr lang="ko-KR" altLang="en-US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에 출력</a:t>
              </a:r>
              <a:endParaRPr lang="en-US" altLang="ko-KR" sz="1100" dirty="0" smtClean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  <a:p>
              <a:pPr marL="179388" indent="-179388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만약 불러올 정보가 </a:t>
              </a:r>
              <a:r>
                <a:rPr lang="ko-KR" altLang="en-US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없다면</a:t>
              </a:r>
              <a:r>
                <a:rPr lang="en-US" altLang="ko-KR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 </a:t>
              </a:r>
              <a:r>
                <a:rPr lang="ko-KR" altLang="en-US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오류 </a:t>
              </a:r>
              <a:r>
                <a:rPr lang="ko-KR" altLang="en-US" sz="1100" dirty="0" err="1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메세지</a:t>
              </a:r>
              <a:r>
                <a:rPr lang="ko-KR" altLang="en-US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 출력 후</a:t>
              </a:r>
              <a:r>
                <a:rPr lang="en-US" altLang="ko-KR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, </a:t>
              </a:r>
              <a:r>
                <a:rPr lang="ko-KR" altLang="en-US" sz="11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새롭게 </a:t>
              </a:r>
              <a:r>
                <a:rPr lang="en-US" altLang="ko-KR" sz="11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XML</a:t>
              </a:r>
              <a:r>
                <a:rPr lang="ko-KR" altLang="en-US" sz="11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파일을 생성해서 불러옴</a:t>
              </a:r>
              <a:endParaRPr lang="en-US" altLang="ko-KR" sz="11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3298032" y="1483214"/>
            <a:ext cx="5251270" cy="3168354"/>
            <a:chOff x="3298032" y="1483214"/>
            <a:chExt cx="5251270" cy="3168354"/>
          </a:xfrm>
        </p:grpSpPr>
        <p:sp>
          <p:nvSpPr>
            <p:cNvPr id="18" name="순서도: 카드 17"/>
            <p:cNvSpPr/>
            <p:nvPr/>
          </p:nvSpPr>
          <p:spPr>
            <a:xfrm flipV="1">
              <a:off x="3298032" y="1483214"/>
              <a:ext cx="2714128" cy="3161343"/>
            </a:xfrm>
            <a:custGeom>
              <a:avLst/>
              <a:gdLst>
                <a:gd name="connsiteX0" fmla="*/ 0 w 10000"/>
                <a:gd name="connsiteY0" fmla="*/ 2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0 w 10000"/>
                <a:gd name="connsiteY0" fmla="*/ 2979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979 h 10000"/>
                <a:gd name="connsiteX0" fmla="*/ 0 w 10000"/>
                <a:gd name="connsiteY0" fmla="*/ 5371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5371 h 10000"/>
                <a:gd name="connsiteX0" fmla="*/ 0 w 10000"/>
                <a:gd name="connsiteY0" fmla="*/ 5371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25 w 10000"/>
                <a:gd name="connsiteY4" fmla="*/ 9000 h 10000"/>
                <a:gd name="connsiteX5" fmla="*/ 0 w 10000"/>
                <a:gd name="connsiteY5" fmla="*/ 5371 h 10000"/>
                <a:gd name="connsiteX0" fmla="*/ 0 w 10000"/>
                <a:gd name="connsiteY0" fmla="*/ 5371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6619 w 10000"/>
                <a:gd name="connsiteY4" fmla="*/ 9666 h 10000"/>
                <a:gd name="connsiteX5" fmla="*/ 25 w 10000"/>
                <a:gd name="connsiteY5" fmla="*/ 9000 h 10000"/>
                <a:gd name="connsiteX6" fmla="*/ 0 w 10000"/>
                <a:gd name="connsiteY6" fmla="*/ 5371 h 10000"/>
                <a:gd name="connsiteX0" fmla="*/ 0 w 10000"/>
                <a:gd name="connsiteY0" fmla="*/ 5371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7759 w 10000"/>
                <a:gd name="connsiteY4" fmla="*/ 9992 h 10000"/>
                <a:gd name="connsiteX5" fmla="*/ 25 w 10000"/>
                <a:gd name="connsiteY5" fmla="*/ 9000 h 10000"/>
                <a:gd name="connsiteX6" fmla="*/ 0 w 10000"/>
                <a:gd name="connsiteY6" fmla="*/ 5371 h 10000"/>
                <a:gd name="connsiteX0" fmla="*/ 0 w 10000"/>
                <a:gd name="connsiteY0" fmla="*/ 5371 h 10000"/>
                <a:gd name="connsiteX1" fmla="*/ 238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7759 w 10000"/>
                <a:gd name="connsiteY4" fmla="*/ 9992 h 10000"/>
                <a:gd name="connsiteX5" fmla="*/ 25 w 10000"/>
                <a:gd name="connsiteY5" fmla="*/ 9000 h 10000"/>
                <a:gd name="connsiteX6" fmla="*/ 0 w 10000"/>
                <a:gd name="connsiteY6" fmla="*/ 5371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0" h="10000">
                  <a:moveTo>
                    <a:pt x="0" y="5371"/>
                  </a:moveTo>
                  <a:lnTo>
                    <a:pt x="2380" y="0"/>
                  </a:lnTo>
                  <a:lnTo>
                    <a:pt x="10000" y="0"/>
                  </a:lnTo>
                  <a:lnTo>
                    <a:pt x="10000" y="10000"/>
                  </a:lnTo>
                  <a:lnTo>
                    <a:pt x="7759" y="9992"/>
                  </a:lnTo>
                  <a:lnTo>
                    <a:pt x="25" y="9000"/>
                  </a:lnTo>
                  <a:cubicBezTo>
                    <a:pt x="17" y="7790"/>
                    <a:pt x="8" y="6581"/>
                    <a:pt x="0" y="537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  <a:alpha val="11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0"/>
            </a:gradFill>
            <a:ln>
              <a:noFill/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3923928" y="1750732"/>
              <a:ext cx="3638621" cy="2900836"/>
              <a:chOff x="3923928" y="1750732"/>
              <a:chExt cx="3638621" cy="2900836"/>
            </a:xfrm>
          </p:grpSpPr>
          <p:pic>
            <p:nvPicPr>
              <p:cNvPr id="10" name="그림 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23928" y="1750732"/>
                <a:ext cx="3638621" cy="2900836"/>
              </a:xfrm>
              <a:prstGeom prst="rect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</a:ln>
            </p:spPr>
          </p:pic>
          <p:sp>
            <p:nvSpPr>
              <p:cNvPr id="26" name="직사각형 25"/>
              <p:cNvSpPr/>
              <p:nvPr/>
            </p:nvSpPr>
            <p:spPr>
              <a:xfrm>
                <a:off x="6783062" y="4571232"/>
                <a:ext cx="705668" cy="70944"/>
              </a:xfrm>
              <a:prstGeom prst="rect">
                <a:avLst/>
              </a:prstGeom>
              <a:solidFill>
                <a:srgbClr val="FAFAF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9" name="그룹 8"/>
            <p:cNvGrpSpPr/>
            <p:nvPr/>
          </p:nvGrpSpPr>
          <p:grpSpPr>
            <a:xfrm>
              <a:off x="5377351" y="1483216"/>
              <a:ext cx="3171951" cy="474437"/>
              <a:chOff x="5377351" y="1483216"/>
              <a:chExt cx="3171951" cy="474437"/>
            </a:xfrm>
          </p:grpSpPr>
          <p:pic>
            <p:nvPicPr>
              <p:cNvPr id="4" name="그림 3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77351" y="1483216"/>
                <a:ext cx="3171951" cy="474437"/>
              </a:xfrm>
              <a:prstGeom prst="rect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18000"/>
                  </a:prstClr>
                </a:outerShdw>
              </a:effectLst>
            </p:spPr>
          </p:pic>
          <p:sp>
            <p:nvSpPr>
              <p:cNvPr id="8" name="직사각형 7"/>
              <p:cNvSpPr/>
              <p:nvPr/>
            </p:nvSpPr>
            <p:spPr>
              <a:xfrm>
                <a:off x="7760494" y="1866900"/>
                <a:ext cx="705668" cy="70944"/>
              </a:xfrm>
              <a:prstGeom prst="rect">
                <a:avLst/>
              </a:prstGeom>
              <a:solidFill>
                <a:srgbClr val="F0F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69764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/>
          <p:cNvGrpSpPr/>
          <p:nvPr/>
        </p:nvGrpSpPr>
        <p:grpSpPr>
          <a:xfrm>
            <a:off x="3849519" y="1472725"/>
            <a:ext cx="4708800" cy="3182321"/>
            <a:chOff x="3849519" y="1472725"/>
            <a:chExt cx="4708800" cy="3182321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49519" y="1472725"/>
              <a:ext cx="4708800" cy="3182321"/>
            </a:xfrm>
            <a:prstGeom prst="rect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26" name="직사각형 25"/>
            <p:cNvSpPr/>
            <p:nvPr/>
          </p:nvSpPr>
          <p:spPr>
            <a:xfrm>
              <a:off x="7735589" y="4577407"/>
              <a:ext cx="782438" cy="70944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85451" y="2213275"/>
            <a:ext cx="241807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179388" indent="-179388">
              <a:spcAft>
                <a:spcPts val="800"/>
              </a:spcAft>
              <a:buFont typeface="Arial" panose="020B0604020202020204" pitchFamily="34" charset="0"/>
              <a:buChar char="•"/>
              <a:defRPr sz="110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defRPr>
            </a:lvl1pPr>
          </a:lstStyle>
          <a:p>
            <a:r>
              <a:rPr lang="ko-KR" altLang="en-US" dirty="0"/>
              <a:t>파일이 디렉터리 내에 있는 경우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변경된 정보로 </a:t>
            </a:r>
            <a:r>
              <a:rPr lang="en-US" altLang="ko-KR" dirty="0"/>
              <a:t>xml</a:t>
            </a:r>
            <a:r>
              <a:rPr lang="ko-KR" altLang="en-US" dirty="0"/>
              <a:t>파일에 </a:t>
            </a:r>
            <a:r>
              <a:rPr lang="ko-KR" altLang="en-US" dirty="0" err="1" smtClean="0"/>
              <a:t>덮어쓰기함</a:t>
            </a:r>
            <a:endParaRPr lang="en-US" altLang="ko-KR" dirty="0"/>
          </a:p>
        </p:txBody>
      </p:sp>
      <p:sp>
        <p:nvSpPr>
          <p:cNvPr id="13" name="TextBox 12"/>
          <p:cNvSpPr txBox="1"/>
          <p:nvPr/>
        </p:nvSpPr>
        <p:spPr>
          <a:xfrm>
            <a:off x="485451" y="3219822"/>
            <a:ext cx="241807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179388" indent="-179388">
              <a:spcAft>
                <a:spcPts val="800"/>
              </a:spcAft>
              <a:buFont typeface="Arial" panose="020B0604020202020204" pitchFamily="34" charset="0"/>
              <a:buChar char="•"/>
              <a:defRPr sz="110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defRPr>
            </a:lvl1pPr>
          </a:lstStyle>
          <a:p>
            <a:r>
              <a:rPr lang="ko-KR" altLang="en-US" dirty="0"/>
              <a:t>파일이 없는 경우 </a:t>
            </a:r>
            <a:r>
              <a:rPr lang="en-US" altLang="ko-KR" dirty="0" err="1"/>
              <a:t>getElement</a:t>
            </a:r>
            <a:r>
              <a:rPr lang="en-US" altLang="ko-KR" dirty="0"/>
              <a:t>() </a:t>
            </a:r>
            <a:r>
              <a:rPr lang="ko-KR" altLang="en-US" dirty="0"/>
              <a:t>메서드를 통해 </a:t>
            </a:r>
            <a:r>
              <a:rPr lang="en-US" altLang="ko-KR" dirty="0"/>
              <a:t>API </a:t>
            </a:r>
            <a:r>
              <a:rPr lang="ko-KR" altLang="en-US" dirty="0"/>
              <a:t>정보를 기반으로 신규 </a:t>
            </a:r>
            <a:r>
              <a:rPr lang="en-US" altLang="ko-KR" dirty="0"/>
              <a:t>xml</a:t>
            </a:r>
            <a:r>
              <a:rPr lang="ko-KR" altLang="en-US" dirty="0"/>
              <a:t>파일 </a:t>
            </a:r>
            <a:r>
              <a:rPr lang="ko-KR" altLang="en-US" dirty="0" smtClean="0"/>
              <a:t>생성 및 저장</a:t>
            </a:r>
            <a:endParaRPr lang="en-US" altLang="ko-KR" dirty="0"/>
          </a:p>
        </p:txBody>
      </p:sp>
      <p:sp>
        <p:nvSpPr>
          <p:cNvPr id="14" name="직사각형 13"/>
          <p:cNvSpPr/>
          <p:nvPr/>
        </p:nvSpPr>
        <p:spPr>
          <a:xfrm>
            <a:off x="3849791" y="1956489"/>
            <a:ext cx="4708528" cy="111373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2903526" y="2513357"/>
            <a:ext cx="946800" cy="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3849791" y="3081339"/>
            <a:ext cx="4708528" cy="1119186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/>
          <p:cNvCxnSpPr>
            <a:stCxn id="13" idx="3"/>
          </p:cNvCxnSpPr>
          <p:nvPr/>
        </p:nvCxnSpPr>
        <p:spPr>
          <a:xfrm>
            <a:off x="2903526" y="3519904"/>
            <a:ext cx="945993" cy="0"/>
          </a:xfrm>
          <a:prstGeom prst="straightConnector1">
            <a:avLst/>
          </a:prstGeom>
          <a:ln w="127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그룹 30"/>
          <p:cNvGrpSpPr/>
          <p:nvPr/>
        </p:nvGrpSpPr>
        <p:grpSpPr>
          <a:xfrm>
            <a:off x="539552" y="4005164"/>
            <a:ext cx="2724210" cy="649881"/>
            <a:chOff x="539552" y="4005164"/>
            <a:chExt cx="2724210" cy="649881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9552" y="4005164"/>
              <a:ext cx="2724210" cy="649881"/>
            </a:xfrm>
            <a:prstGeom prst="rect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30" name="직사각형 29"/>
            <p:cNvSpPr/>
            <p:nvPr/>
          </p:nvSpPr>
          <p:spPr>
            <a:xfrm>
              <a:off x="2477964" y="4554485"/>
              <a:ext cx="782438" cy="70944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4355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33000" y="959070"/>
            <a:ext cx="7200000" cy="25200"/>
          </a:xfrm>
          <a:prstGeom prst="rect">
            <a:avLst/>
          </a:prstGeom>
          <a:gradFill>
            <a:gsLst>
              <a:gs pos="33000">
                <a:srgbClr val="5E97E1">
                  <a:alpha val="0"/>
                </a:srgbClr>
              </a:gs>
              <a:gs pos="100000">
                <a:srgbClr val="5E97E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grpSp>
        <p:nvGrpSpPr>
          <p:cNvPr id="37" name="그룹 36"/>
          <p:cNvGrpSpPr/>
          <p:nvPr/>
        </p:nvGrpSpPr>
        <p:grpSpPr>
          <a:xfrm>
            <a:off x="712130" y="450090"/>
            <a:ext cx="7719741" cy="4313039"/>
            <a:chOff x="712130" y="450090"/>
            <a:chExt cx="7719741" cy="4313039"/>
          </a:xfrm>
        </p:grpSpPr>
        <p:grpSp>
          <p:nvGrpSpPr>
            <p:cNvPr id="34" name="그룹 33"/>
            <p:cNvGrpSpPr/>
            <p:nvPr/>
          </p:nvGrpSpPr>
          <p:grpSpPr>
            <a:xfrm>
              <a:off x="712130" y="1347614"/>
              <a:ext cx="3302896" cy="3415515"/>
              <a:chOff x="712130" y="1203598"/>
              <a:chExt cx="3302896" cy="3415515"/>
            </a:xfrm>
          </p:grpSpPr>
          <p:grpSp>
            <p:nvGrpSpPr>
              <p:cNvPr id="33" name="그룹 32"/>
              <p:cNvGrpSpPr/>
              <p:nvPr/>
            </p:nvGrpSpPr>
            <p:grpSpPr>
              <a:xfrm>
                <a:off x="774666" y="1203598"/>
                <a:ext cx="3110368" cy="2376264"/>
                <a:chOff x="774666" y="1203598"/>
                <a:chExt cx="3110368" cy="2376264"/>
              </a:xfrm>
            </p:grpSpPr>
            <p:pic>
              <p:nvPicPr>
                <p:cNvPr id="2" name="그림 1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4666" y="1203598"/>
                  <a:ext cx="3110368" cy="2376264"/>
                </a:xfrm>
                <a:prstGeom prst="rect">
                  <a:avLst/>
                </a:prstGeom>
                <a:ln w="9525">
                  <a:solidFill>
                    <a:schemeClr val="bg1">
                      <a:lumMod val="75000"/>
                    </a:schemeClr>
                  </a:solidFill>
                </a:ln>
              </p:spPr>
            </p:pic>
            <p:sp>
              <p:nvSpPr>
                <p:cNvPr id="3" name="직사각형 2"/>
                <p:cNvSpPr/>
                <p:nvPr/>
              </p:nvSpPr>
              <p:spPr>
                <a:xfrm flipH="1">
                  <a:off x="913378" y="2815175"/>
                  <a:ext cx="2831948" cy="632681"/>
                </a:xfrm>
                <a:prstGeom prst="rect">
                  <a:avLst/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" name="TextBox 15"/>
              <p:cNvSpPr txBox="1"/>
              <p:nvPr/>
            </p:nvSpPr>
            <p:spPr>
              <a:xfrm>
                <a:off x="712130" y="3747079"/>
                <a:ext cx="3302896" cy="8720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marL="179388" indent="-179388">
                  <a:spcAft>
                    <a:spcPts val="800"/>
                  </a:spcAft>
                  <a:buFont typeface="Arial" panose="020B0604020202020204" pitchFamily="34" charset="0"/>
                  <a:buChar char="•"/>
                  <a:defRPr sz="110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defRPr>
                </a:lvl1pPr>
              </a:lstStyle>
              <a:p>
                <a:r>
                  <a:rPr lang="en-US" altLang="ko-KR" dirty="0" err="1"/>
                  <a:t>DataBoundItem</a:t>
                </a:r>
                <a:r>
                  <a:rPr lang="ko-KR" altLang="en-US" dirty="0"/>
                  <a:t>을 사용해서 원하는 정보를 </a:t>
                </a:r>
                <a:r>
                  <a:rPr lang="en-US" altLang="ko-KR" dirty="0" smtClean="0"/>
                  <a:t/>
                </a:r>
                <a:br>
                  <a:rPr lang="en-US" altLang="ko-KR" dirty="0" smtClean="0"/>
                </a:br>
                <a:r>
                  <a:rPr lang="ko-KR" altLang="en-US" dirty="0" smtClean="0"/>
                  <a:t>클릭하면</a:t>
                </a:r>
                <a:r>
                  <a:rPr lang="en-US" altLang="ko-KR" dirty="0" smtClean="0"/>
                  <a:t> </a:t>
                </a:r>
                <a:r>
                  <a:rPr lang="ko-KR" altLang="en-US" dirty="0"/>
                  <a:t>자동으로 해당 탭에 저장된 정보를 </a:t>
                </a:r>
                <a:r>
                  <a:rPr lang="ko-KR" altLang="en-US" dirty="0" smtClean="0"/>
                  <a:t>불러옴</a:t>
                </a:r>
                <a:endParaRPr lang="en-US" altLang="ko-KR" dirty="0"/>
              </a:p>
              <a:p>
                <a:r>
                  <a:rPr lang="ko-KR" altLang="en-US" dirty="0"/>
                  <a:t>각 각의 버튼을 클릭 시 해당 기능을 수행하고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중복 방지를 위해 </a:t>
                </a:r>
                <a:r>
                  <a:rPr lang="en-US" altLang="ko-KR" dirty="0"/>
                  <a:t>Reset</a:t>
                </a:r>
                <a:r>
                  <a:rPr lang="ko-KR" altLang="en-US" dirty="0"/>
                  <a:t> 후 다시 </a:t>
                </a:r>
                <a:r>
                  <a:rPr lang="ko-KR" altLang="en-US" dirty="0" smtClean="0"/>
                  <a:t>불러옴</a:t>
                </a:r>
                <a:endParaRPr lang="ko-KR" altLang="en-US" dirty="0"/>
              </a:p>
            </p:txBody>
          </p:sp>
        </p:grpSp>
        <p:grpSp>
          <p:nvGrpSpPr>
            <p:cNvPr id="32" name="그룹 31"/>
            <p:cNvGrpSpPr/>
            <p:nvPr/>
          </p:nvGrpSpPr>
          <p:grpSpPr>
            <a:xfrm>
              <a:off x="3743660" y="450090"/>
              <a:ext cx="4688211" cy="4243321"/>
              <a:chOff x="3743660" y="613763"/>
              <a:chExt cx="4688211" cy="4243321"/>
            </a:xfrm>
          </p:grpSpPr>
          <p:sp>
            <p:nvSpPr>
              <p:cNvPr id="31" name="순서도: 카드 17"/>
              <p:cNvSpPr/>
              <p:nvPr/>
            </p:nvSpPr>
            <p:spPr>
              <a:xfrm flipV="1">
                <a:off x="3743660" y="613763"/>
                <a:ext cx="1869961" cy="4243319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0 w 10000"/>
                  <a:gd name="connsiteY4" fmla="*/ 10000 h 10000"/>
                  <a:gd name="connsiteX5" fmla="*/ 0 w 10000"/>
                  <a:gd name="connsiteY5" fmla="*/ 2000 h 10000"/>
                  <a:gd name="connsiteX0" fmla="*/ 0 w 10000"/>
                  <a:gd name="connsiteY0" fmla="*/ 2979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0 w 10000"/>
                  <a:gd name="connsiteY4" fmla="*/ 10000 h 10000"/>
                  <a:gd name="connsiteX5" fmla="*/ 0 w 10000"/>
                  <a:gd name="connsiteY5" fmla="*/ 2979 h 10000"/>
                  <a:gd name="connsiteX0" fmla="*/ 0 w 10000"/>
                  <a:gd name="connsiteY0" fmla="*/ 5371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0 w 10000"/>
                  <a:gd name="connsiteY4" fmla="*/ 10000 h 10000"/>
                  <a:gd name="connsiteX5" fmla="*/ 0 w 10000"/>
                  <a:gd name="connsiteY5" fmla="*/ 5371 h 10000"/>
                  <a:gd name="connsiteX0" fmla="*/ 0 w 10000"/>
                  <a:gd name="connsiteY0" fmla="*/ 5371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25 w 10000"/>
                  <a:gd name="connsiteY4" fmla="*/ 9000 h 10000"/>
                  <a:gd name="connsiteX5" fmla="*/ 0 w 10000"/>
                  <a:gd name="connsiteY5" fmla="*/ 5371 h 10000"/>
                  <a:gd name="connsiteX0" fmla="*/ 0 w 10000"/>
                  <a:gd name="connsiteY0" fmla="*/ 5371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6619 w 10000"/>
                  <a:gd name="connsiteY4" fmla="*/ 9666 h 10000"/>
                  <a:gd name="connsiteX5" fmla="*/ 25 w 10000"/>
                  <a:gd name="connsiteY5" fmla="*/ 9000 h 10000"/>
                  <a:gd name="connsiteX6" fmla="*/ 0 w 10000"/>
                  <a:gd name="connsiteY6" fmla="*/ 5371 h 10000"/>
                  <a:gd name="connsiteX0" fmla="*/ 0 w 10000"/>
                  <a:gd name="connsiteY0" fmla="*/ 5371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7759 w 10000"/>
                  <a:gd name="connsiteY4" fmla="*/ 9992 h 10000"/>
                  <a:gd name="connsiteX5" fmla="*/ 25 w 10000"/>
                  <a:gd name="connsiteY5" fmla="*/ 9000 h 10000"/>
                  <a:gd name="connsiteX6" fmla="*/ 0 w 10000"/>
                  <a:gd name="connsiteY6" fmla="*/ 5371 h 10000"/>
                  <a:gd name="connsiteX0" fmla="*/ 0 w 10000"/>
                  <a:gd name="connsiteY0" fmla="*/ 5371 h 10000"/>
                  <a:gd name="connsiteX1" fmla="*/ 238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7759 w 10000"/>
                  <a:gd name="connsiteY4" fmla="*/ 9992 h 10000"/>
                  <a:gd name="connsiteX5" fmla="*/ 25 w 10000"/>
                  <a:gd name="connsiteY5" fmla="*/ 9000 h 10000"/>
                  <a:gd name="connsiteX6" fmla="*/ 0 w 10000"/>
                  <a:gd name="connsiteY6" fmla="*/ 5371 h 10000"/>
                  <a:gd name="connsiteX0" fmla="*/ 0 w 10000"/>
                  <a:gd name="connsiteY0" fmla="*/ 5371 h 10000"/>
                  <a:gd name="connsiteX1" fmla="*/ 6540 w 10000"/>
                  <a:gd name="connsiteY1" fmla="*/ 18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7759 w 10000"/>
                  <a:gd name="connsiteY4" fmla="*/ 9992 h 10000"/>
                  <a:gd name="connsiteX5" fmla="*/ 25 w 10000"/>
                  <a:gd name="connsiteY5" fmla="*/ 9000 h 10000"/>
                  <a:gd name="connsiteX6" fmla="*/ 0 w 10000"/>
                  <a:gd name="connsiteY6" fmla="*/ 5371 h 10000"/>
                  <a:gd name="connsiteX0" fmla="*/ 18 w 9977"/>
                  <a:gd name="connsiteY0" fmla="*/ 3286 h 10000"/>
                  <a:gd name="connsiteX1" fmla="*/ 6517 w 9977"/>
                  <a:gd name="connsiteY1" fmla="*/ 18 h 10000"/>
                  <a:gd name="connsiteX2" fmla="*/ 9977 w 9977"/>
                  <a:gd name="connsiteY2" fmla="*/ 0 h 10000"/>
                  <a:gd name="connsiteX3" fmla="*/ 9977 w 9977"/>
                  <a:gd name="connsiteY3" fmla="*/ 10000 h 10000"/>
                  <a:gd name="connsiteX4" fmla="*/ 7736 w 9977"/>
                  <a:gd name="connsiteY4" fmla="*/ 9992 h 10000"/>
                  <a:gd name="connsiteX5" fmla="*/ 2 w 9977"/>
                  <a:gd name="connsiteY5" fmla="*/ 9000 h 10000"/>
                  <a:gd name="connsiteX6" fmla="*/ 18 w 9977"/>
                  <a:gd name="connsiteY6" fmla="*/ 3286 h 10000"/>
                  <a:gd name="connsiteX0" fmla="*/ 16 w 9998"/>
                  <a:gd name="connsiteY0" fmla="*/ 3286 h 10000"/>
                  <a:gd name="connsiteX1" fmla="*/ 6530 w 9998"/>
                  <a:gd name="connsiteY1" fmla="*/ 18 h 10000"/>
                  <a:gd name="connsiteX2" fmla="*/ 9998 w 9998"/>
                  <a:gd name="connsiteY2" fmla="*/ 0 h 10000"/>
                  <a:gd name="connsiteX3" fmla="*/ 9998 w 9998"/>
                  <a:gd name="connsiteY3" fmla="*/ 10000 h 10000"/>
                  <a:gd name="connsiteX4" fmla="*/ 7752 w 9998"/>
                  <a:gd name="connsiteY4" fmla="*/ 9992 h 10000"/>
                  <a:gd name="connsiteX5" fmla="*/ 0 w 9998"/>
                  <a:gd name="connsiteY5" fmla="*/ 9000 h 10000"/>
                  <a:gd name="connsiteX6" fmla="*/ 16 w 9998"/>
                  <a:gd name="connsiteY6" fmla="*/ 3286 h 10000"/>
                  <a:gd name="connsiteX0" fmla="*/ 16 w 10000"/>
                  <a:gd name="connsiteY0" fmla="*/ 3286 h 10000"/>
                  <a:gd name="connsiteX1" fmla="*/ 6531 w 10000"/>
                  <a:gd name="connsiteY1" fmla="*/ 18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7754 w 10000"/>
                  <a:gd name="connsiteY4" fmla="*/ 9992 h 10000"/>
                  <a:gd name="connsiteX5" fmla="*/ 0 w 10000"/>
                  <a:gd name="connsiteY5" fmla="*/ 4866 h 10000"/>
                  <a:gd name="connsiteX6" fmla="*/ 16 w 10000"/>
                  <a:gd name="connsiteY6" fmla="*/ 3286 h 10000"/>
                  <a:gd name="connsiteX0" fmla="*/ 16 w 10000"/>
                  <a:gd name="connsiteY0" fmla="*/ 3286 h 10010"/>
                  <a:gd name="connsiteX1" fmla="*/ 6531 w 10000"/>
                  <a:gd name="connsiteY1" fmla="*/ 18 h 10010"/>
                  <a:gd name="connsiteX2" fmla="*/ 10000 w 10000"/>
                  <a:gd name="connsiteY2" fmla="*/ 0 h 10010"/>
                  <a:gd name="connsiteX3" fmla="*/ 10000 w 10000"/>
                  <a:gd name="connsiteY3" fmla="*/ 10000 h 10010"/>
                  <a:gd name="connsiteX4" fmla="*/ 6732 w 10000"/>
                  <a:gd name="connsiteY4" fmla="*/ 10010 h 10010"/>
                  <a:gd name="connsiteX5" fmla="*/ 0 w 10000"/>
                  <a:gd name="connsiteY5" fmla="*/ 4866 h 10010"/>
                  <a:gd name="connsiteX6" fmla="*/ 16 w 10000"/>
                  <a:gd name="connsiteY6" fmla="*/ 3286 h 10010"/>
                  <a:gd name="connsiteX0" fmla="*/ 16 w 10000"/>
                  <a:gd name="connsiteY0" fmla="*/ 2597 h 10010"/>
                  <a:gd name="connsiteX1" fmla="*/ 6531 w 10000"/>
                  <a:gd name="connsiteY1" fmla="*/ 18 h 10010"/>
                  <a:gd name="connsiteX2" fmla="*/ 10000 w 10000"/>
                  <a:gd name="connsiteY2" fmla="*/ 0 h 10010"/>
                  <a:gd name="connsiteX3" fmla="*/ 10000 w 10000"/>
                  <a:gd name="connsiteY3" fmla="*/ 10000 h 10010"/>
                  <a:gd name="connsiteX4" fmla="*/ 6732 w 10000"/>
                  <a:gd name="connsiteY4" fmla="*/ 10010 h 10010"/>
                  <a:gd name="connsiteX5" fmla="*/ 0 w 10000"/>
                  <a:gd name="connsiteY5" fmla="*/ 4866 h 10010"/>
                  <a:gd name="connsiteX6" fmla="*/ 16 w 10000"/>
                  <a:gd name="connsiteY6" fmla="*/ 2597 h 10010"/>
                  <a:gd name="connsiteX0" fmla="*/ 50 w 10034"/>
                  <a:gd name="connsiteY0" fmla="*/ 2597 h 10010"/>
                  <a:gd name="connsiteX1" fmla="*/ 6565 w 10034"/>
                  <a:gd name="connsiteY1" fmla="*/ 18 h 10010"/>
                  <a:gd name="connsiteX2" fmla="*/ 10034 w 10034"/>
                  <a:gd name="connsiteY2" fmla="*/ 0 h 10010"/>
                  <a:gd name="connsiteX3" fmla="*/ 10034 w 10034"/>
                  <a:gd name="connsiteY3" fmla="*/ 10000 h 10010"/>
                  <a:gd name="connsiteX4" fmla="*/ 6766 w 10034"/>
                  <a:gd name="connsiteY4" fmla="*/ 10010 h 10010"/>
                  <a:gd name="connsiteX5" fmla="*/ 0 w 10034"/>
                  <a:gd name="connsiteY5" fmla="*/ 4102 h 10010"/>
                  <a:gd name="connsiteX6" fmla="*/ 50 w 10034"/>
                  <a:gd name="connsiteY6" fmla="*/ 2597 h 10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4" h="10010">
                    <a:moveTo>
                      <a:pt x="50" y="2597"/>
                    </a:moveTo>
                    <a:lnTo>
                      <a:pt x="6565" y="18"/>
                    </a:lnTo>
                    <a:lnTo>
                      <a:pt x="10034" y="0"/>
                    </a:lnTo>
                    <a:lnTo>
                      <a:pt x="10034" y="10000"/>
                    </a:lnTo>
                    <a:lnTo>
                      <a:pt x="6766" y="10010"/>
                    </a:lnTo>
                    <a:lnTo>
                      <a:pt x="0" y="4102"/>
                    </a:lnTo>
                    <a:cubicBezTo>
                      <a:pt x="33" y="3791"/>
                      <a:pt x="58" y="3807"/>
                      <a:pt x="50" y="25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85000"/>
                      <a:alpha val="11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0"/>
              </a:gradFill>
              <a:ln>
                <a:noFill/>
                <a:headEnd type="none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8" name="그룹 27"/>
              <p:cNvGrpSpPr/>
              <p:nvPr/>
            </p:nvGrpSpPr>
            <p:grpSpPr>
              <a:xfrm>
                <a:off x="4992009" y="627534"/>
                <a:ext cx="3439862" cy="4229550"/>
                <a:chOff x="4926771" y="627534"/>
                <a:chExt cx="3439862" cy="4229550"/>
              </a:xfrm>
            </p:grpSpPr>
            <p:pic>
              <p:nvPicPr>
                <p:cNvPr id="9" name="그림 8"/>
                <p:cNvPicPr>
                  <a:picLocks noChangeAspect="1"/>
                </p:cNvPicPr>
                <p:nvPr/>
              </p:nvPicPr>
              <p:blipFill rotWithShape="1">
                <a:blip r:embed="rId4"/>
                <a:srcRect b="39667"/>
                <a:stretch/>
              </p:blipFill>
              <p:spPr>
                <a:xfrm>
                  <a:off x="4926771" y="627534"/>
                  <a:ext cx="3439862" cy="2700941"/>
                </a:xfrm>
                <a:prstGeom prst="rect">
                  <a:avLst/>
                </a:prstGeom>
                <a:ln w="9525">
                  <a:solidFill>
                    <a:schemeClr val="bg1">
                      <a:lumMod val="75000"/>
                    </a:schemeClr>
                  </a:solidFill>
                </a:ln>
              </p:spPr>
            </p:pic>
            <p:pic>
              <p:nvPicPr>
                <p:cNvPr id="17" name="그림 16"/>
                <p:cNvPicPr>
                  <a:picLocks noChangeAspect="1"/>
                </p:cNvPicPr>
                <p:nvPr/>
              </p:nvPicPr>
              <p:blipFill rotWithShape="1">
                <a:blip r:embed="rId4"/>
                <a:srcRect t="59859" b="1965"/>
                <a:stretch/>
              </p:blipFill>
              <p:spPr>
                <a:xfrm>
                  <a:off x="4926771" y="3148041"/>
                  <a:ext cx="3439862" cy="1709043"/>
                </a:xfrm>
                <a:prstGeom prst="rect">
                  <a:avLst/>
                </a:prstGeom>
                <a:ln w="9525">
                  <a:solidFill>
                    <a:schemeClr val="bg1">
                      <a:lumMod val="75000"/>
                    </a:schemeClr>
                  </a:solidFill>
                </a:ln>
              </p:spPr>
            </p:pic>
          </p:grp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520562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개발 및 구현</a:t>
            </a:r>
          </a:p>
        </p:txBody>
      </p:sp>
    </p:spTree>
    <p:extLst>
      <p:ext uri="{BB962C8B-B14F-4D97-AF65-F5344CB8AC3E}">
        <p14:creationId xmlns:p14="http://schemas.microsoft.com/office/powerpoint/2010/main" val="7333956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/>
          <p:cNvGrpSpPr/>
          <p:nvPr/>
        </p:nvGrpSpPr>
        <p:grpSpPr>
          <a:xfrm>
            <a:off x="630610" y="1555700"/>
            <a:ext cx="7765585" cy="3032274"/>
            <a:chOff x="635779" y="1779662"/>
            <a:chExt cx="7765585" cy="3032274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637" y="1789799"/>
              <a:ext cx="2753475" cy="2078095"/>
            </a:xfrm>
            <a:prstGeom prst="rect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0" name="TextBox 9"/>
            <p:cNvSpPr txBox="1"/>
            <p:nvPr/>
          </p:nvSpPr>
          <p:spPr>
            <a:xfrm>
              <a:off x="635779" y="3939902"/>
              <a:ext cx="2664296" cy="872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179388" indent="-179388">
                <a:spcAft>
                  <a:spcPts val="800"/>
                </a:spcAft>
                <a:buFont typeface="Arial" panose="020B0604020202020204" pitchFamily="34" charset="0"/>
                <a:buChar char="•"/>
                <a:defRPr sz="110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defRPr>
              </a:lvl1pPr>
            </a:lstStyle>
            <a:p>
              <a:r>
                <a:rPr lang="en-US" altLang="ko-KR" dirty="0"/>
                <a:t>Contains</a:t>
              </a:r>
              <a:r>
                <a:rPr lang="ko-KR" altLang="en-US" dirty="0"/>
                <a:t>를 사용하여 작성한 </a:t>
              </a:r>
              <a:r>
                <a:rPr lang="en-US" altLang="ko-KR" dirty="0"/>
                <a:t>Text</a:t>
              </a:r>
              <a:r>
                <a:rPr lang="ko-KR" altLang="en-US" dirty="0"/>
                <a:t>를 포함한 정보만 부분 </a:t>
              </a:r>
              <a:r>
                <a:rPr lang="ko-KR" altLang="en-US" dirty="0" smtClean="0"/>
                <a:t>검색</a:t>
              </a:r>
              <a:endParaRPr lang="en-US" altLang="ko-KR" dirty="0" smtClean="0"/>
            </a:p>
            <a:p>
              <a:r>
                <a:rPr lang="ko-KR" altLang="en-US" dirty="0" smtClean="0"/>
                <a:t>검색결과는 </a:t>
              </a:r>
              <a:r>
                <a:rPr lang="ko-KR" altLang="en-US" dirty="0"/>
                <a:t>임시 리스트에 저장 후 </a:t>
              </a:r>
              <a:r>
                <a:rPr lang="en-US" altLang="ko-KR" dirty="0" err="1"/>
                <a:t>GridView</a:t>
              </a:r>
              <a:r>
                <a:rPr lang="ko-KR" altLang="en-US" dirty="0"/>
                <a:t>에 출력</a:t>
              </a:r>
              <a:endParaRPr lang="en-US" altLang="ko-KR" dirty="0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2215740" y="1913981"/>
              <a:ext cx="1168543" cy="16997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순서도: 카드 17"/>
            <p:cNvSpPr/>
            <p:nvPr/>
          </p:nvSpPr>
          <p:spPr>
            <a:xfrm flipV="1">
              <a:off x="3384282" y="1779662"/>
              <a:ext cx="1187717" cy="2974158"/>
            </a:xfrm>
            <a:custGeom>
              <a:avLst/>
              <a:gdLst>
                <a:gd name="connsiteX0" fmla="*/ 0 w 10000"/>
                <a:gd name="connsiteY0" fmla="*/ 2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0 w 10000"/>
                <a:gd name="connsiteY0" fmla="*/ 2979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979 h 10000"/>
                <a:gd name="connsiteX0" fmla="*/ 0 w 10000"/>
                <a:gd name="connsiteY0" fmla="*/ 5371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5371 h 10000"/>
                <a:gd name="connsiteX0" fmla="*/ 0 w 10000"/>
                <a:gd name="connsiteY0" fmla="*/ 5371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25 w 10000"/>
                <a:gd name="connsiteY4" fmla="*/ 9000 h 10000"/>
                <a:gd name="connsiteX5" fmla="*/ 0 w 10000"/>
                <a:gd name="connsiteY5" fmla="*/ 5371 h 10000"/>
                <a:gd name="connsiteX0" fmla="*/ 0 w 10000"/>
                <a:gd name="connsiteY0" fmla="*/ 5371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6619 w 10000"/>
                <a:gd name="connsiteY4" fmla="*/ 9666 h 10000"/>
                <a:gd name="connsiteX5" fmla="*/ 25 w 10000"/>
                <a:gd name="connsiteY5" fmla="*/ 9000 h 10000"/>
                <a:gd name="connsiteX6" fmla="*/ 0 w 10000"/>
                <a:gd name="connsiteY6" fmla="*/ 5371 h 10000"/>
                <a:gd name="connsiteX0" fmla="*/ 0 w 10000"/>
                <a:gd name="connsiteY0" fmla="*/ 5371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7759 w 10000"/>
                <a:gd name="connsiteY4" fmla="*/ 9992 h 10000"/>
                <a:gd name="connsiteX5" fmla="*/ 25 w 10000"/>
                <a:gd name="connsiteY5" fmla="*/ 9000 h 10000"/>
                <a:gd name="connsiteX6" fmla="*/ 0 w 10000"/>
                <a:gd name="connsiteY6" fmla="*/ 5371 h 10000"/>
                <a:gd name="connsiteX0" fmla="*/ 0 w 10000"/>
                <a:gd name="connsiteY0" fmla="*/ 5371 h 10000"/>
                <a:gd name="connsiteX1" fmla="*/ 2380 w 10000"/>
                <a:gd name="connsiteY1" fmla="*/ 0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7759 w 10000"/>
                <a:gd name="connsiteY4" fmla="*/ 9992 h 10000"/>
                <a:gd name="connsiteX5" fmla="*/ 25 w 10000"/>
                <a:gd name="connsiteY5" fmla="*/ 9000 h 10000"/>
                <a:gd name="connsiteX6" fmla="*/ 0 w 10000"/>
                <a:gd name="connsiteY6" fmla="*/ 5371 h 10000"/>
                <a:gd name="connsiteX0" fmla="*/ 22 w 10022"/>
                <a:gd name="connsiteY0" fmla="*/ 5371 h 10000"/>
                <a:gd name="connsiteX1" fmla="*/ 2402 w 10022"/>
                <a:gd name="connsiteY1" fmla="*/ 0 h 10000"/>
                <a:gd name="connsiteX2" fmla="*/ 10022 w 10022"/>
                <a:gd name="connsiteY2" fmla="*/ 0 h 10000"/>
                <a:gd name="connsiteX3" fmla="*/ 10022 w 10022"/>
                <a:gd name="connsiteY3" fmla="*/ 10000 h 10000"/>
                <a:gd name="connsiteX4" fmla="*/ 7781 w 10022"/>
                <a:gd name="connsiteY4" fmla="*/ 9992 h 10000"/>
                <a:gd name="connsiteX5" fmla="*/ 1 w 10022"/>
                <a:gd name="connsiteY5" fmla="*/ 9480 h 10000"/>
                <a:gd name="connsiteX6" fmla="*/ 22 w 10022"/>
                <a:gd name="connsiteY6" fmla="*/ 5371 h 10000"/>
                <a:gd name="connsiteX0" fmla="*/ 22 w 10022"/>
                <a:gd name="connsiteY0" fmla="*/ 5371 h 10000"/>
                <a:gd name="connsiteX1" fmla="*/ 2402 w 10022"/>
                <a:gd name="connsiteY1" fmla="*/ 0 h 10000"/>
                <a:gd name="connsiteX2" fmla="*/ 10022 w 10022"/>
                <a:gd name="connsiteY2" fmla="*/ 0 h 10000"/>
                <a:gd name="connsiteX3" fmla="*/ 10022 w 10022"/>
                <a:gd name="connsiteY3" fmla="*/ 10000 h 10000"/>
                <a:gd name="connsiteX4" fmla="*/ 7781 w 10022"/>
                <a:gd name="connsiteY4" fmla="*/ 9992 h 10000"/>
                <a:gd name="connsiteX5" fmla="*/ 1 w 10022"/>
                <a:gd name="connsiteY5" fmla="*/ 9480 h 10000"/>
                <a:gd name="connsiteX6" fmla="*/ 22 w 10022"/>
                <a:gd name="connsiteY6" fmla="*/ 5371 h 10000"/>
                <a:gd name="connsiteX0" fmla="*/ 22 w 10022"/>
                <a:gd name="connsiteY0" fmla="*/ 8990 h 10000"/>
                <a:gd name="connsiteX1" fmla="*/ 2402 w 10022"/>
                <a:gd name="connsiteY1" fmla="*/ 0 h 10000"/>
                <a:gd name="connsiteX2" fmla="*/ 10022 w 10022"/>
                <a:gd name="connsiteY2" fmla="*/ 0 h 10000"/>
                <a:gd name="connsiteX3" fmla="*/ 10022 w 10022"/>
                <a:gd name="connsiteY3" fmla="*/ 10000 h 10000"/>
                <a:gd name="connsiteX4" fmla="*/ 7781 w 10022"/>
                <a:gd name="connsiteY4" fmla="*/ 9992 h 10000"/>
                <a:gd name="connsiteX5" fmla="*/ 1 w 10022"/>
                <a:gd name="connsiteY5" fmla="*/ 9480 h 10000"/>
                <a:gd name="connsiteX6" fmla="*/ 22 w 10022"/>
                <a:gd name="connsiteY6" fmla="*/ 8990 h 10000"/>
                <a:gd name="connsiteX0" fmla="*/ 22 w 10022"/>
                <a:gd name="connsiteY0" fmla="*/ 8990 h 10000"/>
                <a:gd name="connsiteX1" fmla="*/ 3975 w 10022"/>
                <a:gd name="connsiteY1" fmla="*/ 16 h 10000"/>
                <a:gd name="connsiteX2" fmla="*/ 10022 w 10022"/>
                <a:gd name="connsiteY2" fmla="*/ 0 h 10000"/>
                <a:gd name="connsiteX3" fmla="*/ 10022 w 10022"/>
                <a:gd name="connsiteY3" fmla="*/ 10000 h 10000"/>
                <a:gd name="connsiteX4" fmla="*/ 7781 w 10022"/>
                <a:gd name="connsiteY4" fmla="*/ 9992 h 10000"/>
                <a:gd name="connsiteX5" fmla="*/ 1 w 10022"/>
                <a:gd name="connsiteY5" fmla="*/ 9480 h 10000"/>
                <a:gd name="connsiteX6" fmla="*/ 22 w 10022"/>
                <a:gd name="connsiteY6" fmla="*/ 8990 h 10000"/>
                <a:gd name="connsiteX0" fmla="*/ 22 w 10022"/>
                <a:gd name="connsiteY0" fmla="*/ 8990 h 10000"/>
                <a:gd name="connsiteX1" fmla="*/ 3975 w 10022"/>
                <a:gd name="connsiteY1" fmla="*/ 16 h 10000"/>
                <a:gd name="connsiteX2" fmla="*/ 10022 w 10022"/>
                <a:gd name="connsiteY2" fmla="*/ 0 h 10000"/>
                <a:gd name="connsiteX3" fmla="*/ 10022 w 10022"/>
                <a:gd name="connsiteY3" fmla="*/ 10000 h 10000"/>
                <a:gd name="connsiteX4" fmla="*/ 4079 w 10022"/>
                <a:gd name="connsiteY4" fmla="*/ 9960 h 10000"/>
                <a:gd name="connsiteX5" fmla="*/ 1 w 10022"/>
                <a:gd name="connsiteY5" fmla="*/ 9480 h 10000"/>
                <a:gd name="connsiteX6" fmla="*/ 22 w 10022"/>
                <a:gd name="connsiteY6" fmla="*/ 8990 h 10000"/>
                <a:gd name="connsiteX0" fmla="*/ 22 w 10022"/>
                <a:gd name="connsiteY0" fmla="*/ 8990 h 10000"/>
                <a:gd name="connsiteX1" fmla="*/ 3975 w 10022"/>
                <a:gd name="connsiteY1" fmla="*/ 16 h 10000"/>
                <a:gd name="connsiteX2" fmla="*/ 10022 w 10022"/>
                <a:gd name="connsiteY2" fmla="*/ 0 h 10000"/>
                <a:gd name="connsiteX3" fmla="*/ 10022 w 10022"/>
                <a:gd name="connsiteY3" fmla="*/ 10000 h 10000"/>
                <a:gd name="connsiteX4" fmla="*/ 4079 w 10022"/>
                <a:gd name="connsiteY4" fmla="*/ 9960 h 10000"/>
                <a:gd name="connsiteX5" fmla="*/ 1 w 10022"/>
                <a:gd name="connsiteY5" fmla="*/ 9552 h 10000"/>
                <a:gd name="connsiteX6" fmla="*/ 22 w 10022"/>
                <a:gd name="connsiteY6" fmla="*/ 899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22" h="10000">
                  <a:moveTo>
                    <a:pt x="22" y="8990"/>
                  </a:moveTo>
                  <a:lnTo>
                    <a:pt x="3975" y="16"/>
                  </a:lnTo>
                  <a:lnTo>
                    <a:pt x="10022" y="0"/>
                  </a:lnTo>
                  <a:lnTo>
                    <a:pt x="10022" y="10000"/>
                  </a:lnTo>
                  <a:lnTo>
                    <a:pt x="4079" y="9960"/>
                  </a:lnTo>
                  <a:lnTo>
                    <a:pt x="1" y="9552"/>
                  </a:lnTo>
                  <a:cubicBezTo>
                    <a:pt x="-7" y="8342"/>
                    <a:pt x="30" y="9239"/>
                    <a:pt x="22" y="899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  <a:alpha val="11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0"/>
            </a:gradFill>
            <a:ln>
              <a:noFill/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10989" y="1789799"/>
              <a:ext cx="4490375" cy="2964021"/>
            </a:xfrm>
            <a:prstGeom prst="rect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644351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/>
          <p:cNvGrpSpPr/>
          <p:nvPr/>
        </p:nvGrpSpPr>
        <p:grpSpPr>
          <a:xfrm>
            <a:off x="819608" y="1391581"/>
            <a:ext cx="7504784" cy="3344608"/>
            <a:chOff x="819608" y="1400643"/>
            <a:chExt cx="7504784" cy="3344608"/>
          </a:xfrm>
        </p:grpSpPr>
        <p:sp>
          <p:nvSpPr>
            <p:cNvPr id="10" name="TextBox 9"/>
            <p:cNvSpPr txBox="1"/>
            <p:nvPr/>
          </p:nvSpPr>
          <p:spPr>
            <a:xfrm>
              <a:off x="1835696" y="3939902"/>
              <a:ext cx="5472608" cy="8053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179388" indent="-179388">
                <a:spcAft>
                  <a:spcPts val="800"/>
                </a:spcAft>
                <a:buFont typeface="Arial" panose="020B0604020202020204" pitchFamily="34" charset="0"/>
                <a:buChar char="•"/>
                <a:defRPr sz="110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defRPr>
              </a:lvl1pPr>
            </a:lstStyle>
            <a:p>
              <a:r>
                <a:rPr lang="en-US" altLang="ko-KR" dirty="0" err="1"/>
                <a:t>comboBox</a:t>
              </a:r>
              <a:r>
                <a:rPr lang="ko-KR" altLang="en-US" dirty="0"/>
                <a:t>에 선택된 내용에 따라 조건을 다르게 하여 검색 가능하게 </a:t>
              </a:r>
              <a:r>
                <a:rPr lang="ko-KR" altLang="en-US" dirty="0" smtClean="0"/>
                <a:t>함</a:t>
              </a:r>
              <a:endParaRPr lang="en-US" altLang="ko-KR" dirty="0"/>
            </a:p>
            <a:p>
              <a:r>
                <a:rPr lang="en-US" altLang="ko-KR" dirty="0" err="1"/>
                <a:t>RadioButton</a:t>
              </a:r>
              <a:r>
                <a:rPr lang="en-US" altLang="ko-KR" dirty="0"/>
                <a:t> </a:t>
              </a:r>
              <a:r>
                <a:rPr lang="ko-KR" altLang="en-US" dirty="0"/>
                <a:t>대신 </a:t>
              </a:r>
              <a:r>
                <a:rPr lang="en-US" altLang="ko-KR" dirty="0" err="1"/>
                <a:t>CheckBox</a:t>
              </a:r>
              <a:r>
                <a:rPr lang="ko-KR" altLang="en-US" dirty="0"/>
                <a:t>를 사용하였고</a:t>
              </a:r>
              <a:r>
                <a:rPr lang="en-US" altLang="ko-KR" dirty="0"/>
                <a:t>, </a:t>
              </a:r>
              <a:r>
                <a:rPr lang="ko-KR" altLang="en-US" dirty="0"/>
                <a:t>이중 선택을 방지하기 위해 예외 </a:t>
              </a:r>
              <a:r>
                <a:rPr lang="ko-KR" altLang="en-US" dirty="0" smtClean="0"/>
                <a:t>처리함</a:t>
              </a:r>
              <a:endParaRPr lang="en-US" altLang="ko-KR" dirty="0"/>
            </a:p>
            <a:p>
              <a:r>
                <a:rPr lang="en-US" altLang="ko-KR" dirty="0"/>
                <a:t>Stock(</a:t>
              </a:r>
              <a:r>
                <a:rPr lang="ko-KR" altLang="en-US" dirty="0"/>
                <a:t>수량</a:t>
              </a:r>
              <a:r>
                <a:rPr lang="en-US" altLang="ko-KR" dirty="0"/>
                <a:t>)</a:t>
              </a:r>
              <a:r>
                <a:rPr lang="ko-KR" altLang="en-US" dirty="0"/>
                <a:t>에 따른 오름차순 또는 내림차순 정렬 가능</a:t>
              </a:r>
              <a:endParaRPr lang="en-US" altLang="ko-KR" dirty="0"/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819608" y="1400643"/>
              <a:ext cx="7504784" cy="2346517"/>
              <a:chOff x="611560" y="1419622"/>
              <a:chExt cx="7504784" cy="2346517"/>
            </a:xfrm>
          </p:grpSpPr>
          <p:grpSp>
            <p:nvGrpSpPr>
              <p:cNvPr id="2" name="그룹 1"/>
              <p:cNvGrpSpPr/>
              <p:nvPr/>
            </p:nvGrpSpPr>
            <p:grpSpPr>
              <a:xfrm>
                <a:off x="611560" y="1419622"/>
                <a:ext cx="3127656" cy="2346517"/>
                <a:chOff x="5868144" y="1203597"/>
                <a:chExt cx="2783580" cy="2088375"/>
              </a:xfrm>
            </p:grpSpPr>
            <p:pic>
              <p:nvPicPr>
                <p:cNvPr id="7" name="그림 6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68144" y="1203597"/>
                  <a:ext cx="2783580" cy="2088375"/>
                </a:xfrm>
                <a:prstGeom prst="rect">
                  <a:avLst/>
                </a:prstGeom>
                <a:ln w="9525">
                  <a:solidFill>
                    <a:schemeClr val="bg1">
                      <a:lumMod val="75000"/>
                    </a:schemeClr>
                  </a:solidFill>
                </a:ln>
              </p:spPr>
            </p:pic>
            <p:sp>
              <p:nvSpPr>
                <p:cNvPr id="11" name="직사각형 10"/>
                <p:cNvSpPr/>
                <p:nvPr/>
              </p:nvSpPr>
              <p:spPr>
                <a:xfrm>
                  <a:off x="5900738" y="1302545"/>
                  <a:ext cx="1728787" cy="292894"/>
                </a:xfrm>
                <a:prstGeom prst="rect">
                  <a:avLst/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8" name="순서도: 카드 17"/>
              <p:cNvSpPr/>
              <p:nvPr/>
            </p:nvSpPr>
            <p:spPr>
              <a:xfrm flipV="1">
                <a:off x="2592335" y="1419622"/>
                <a:ext cx="2159270" cy="2346517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0 w 10000"/>
                  <a:gd name="connsiteY4" fmla="*/ 10000 h 10000"/>
                  <a:gd name="connsiteX5" fmla="*/ 0 w 10000"/>
                  <a:gd name="connsiteY5" fmla="*/ 2000 h 10000"/>
                  <a:gd name="connsiteX0" fmla="*/ 0 w 10000"/>
                  <a:gd name="connsiteY0" fmla="*/ 2979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0 w 10000"/>
                  <a:gd name="connsiteY4" fmla="*/ 10000 h 10000"/>
                  <a:gd name="connsiteX5" fmla="*/ 0 w 10000"/>
                  <a:gd name="connsiteY5" fmla="*/ 2979 h 10000"/>
                  <a:gd name="connsiteX0" fmla="*/ 0 w 10000"/>
                  <a:gd name="connsiteY0" fmla="*/ 5371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0 w 10000"/>
                  <a:gd name="connsiteY4" fmla="*/ 10000 h 10000"/>
                  <a:gd name="connsiteX5" fmla="*/ 0 w 10000"/>
                  <a:gd name="connsiteY5" fmla="*/ 5371 h 10000"/>
                  <a:gd name="connsiteX0" fmla="*/ 0 w 10000"/>
                  <a:gd name="connsiteY0" fmla="*/ 5371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25 w 10000"/>
                  <a:gd name="connsiteY4" fmla="*/ 9000 h 10000"/>
                  <a:gd name="connsiteX5" fmla="*/ 0 w 10000"/>
                  <a:gd name="connsiteY5" fmla="*/ 5371 h 10000"/>
                  <a:gd name="connsiteX0" fmla="*/ 0 w 10000"/>
                  <a:gd name="connsiteY0" fmla="*/ 5371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6619 w 10000"/>
                  <a:gd name="connsiteY4" fmla="*/ 9666 h 10000"/>
                  <a:gd name="connsiteX5" fmla="*/ 25 w 10000"/>
                  <a:gd name="connsiteY5" fmla="*/ 9000 h 10000"/>
                  <a:gd name="connsiteX6" fmla="*/ 0 w 10000"/>
                  <a:gd name="connsiteY6" fmla="*/ 5371 h 10000"/>
                  <a:gd name="connsiteX0" fmla="*/ 0 w 10000"/>
                  <a:gd name="connsiteY0" fmla="*/ 5371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7759 w 10000"/>
                  <a:gd name="connsiteY4" fmla="*/ 9992 h 10000"/>
                  <a:gd name="connsiteX5" fmla="*/ 25 w 10000"/>
                  <a:gd name="connsiteY5" fmla="*/ 9000 h 10000"/>
                  <a:gd name="connsiteX6" fmla="*/ 0 w 10000"/>
                  <a:gd name="connsiteY6" fmla="*/ 5371 h 10000"/>
                  <a:gd name="connsiteX0" fmla="*/ 0 w 10000"/>
                  <a:gd name="connsiteY0" fmla="*/ 5371 h 10000"/>
                  <a:gd name="connsiteX1" fmla="*/ 2380 w 10000"/>
                  <a:gd name="connsiteY1" fmla="*/ 0 h 10000"/>
                  <a:gd name="connsiteX2" fmla="*/ 10000 w 10000"/>
                  <a:gd name="connsiteY2" fmla="*/ 0 h 10000"/>
                  <a:gd name="connsiteX3" fmla="*/ 10000 w 10000"/>
                  <a:gd name="connsiteY3" fmla="*/ 10000 h 10000"/>
                  <a:gd name="connsiteX4" fmla="*/ 7759 w 10000"/>
                  <a:gd name="connsiteY4" fmla="*/ 9992 h 10000"/>
                  <a:gd name="connsiteX5" fmla="*/ 25 w 10000"/>
                  <a:gd name="connsiteY5" fmla="*/ 9000 h 10000"/>
                  <a:gd name="connsiteX6" fmla="*/ 0 w 10000"/>
                  <a:gd name="connsiteY6" fmla="*/ 5371 h 10000"/>
                  <a:gd name="connsiteX0" fmla="*/ 22 w 10022"/>
                  <a:gd name="connsiteY0" fmla="*/ 5371 h 10000"/>
                  <a:gd name="connsiteX1" fmla="*/ 2402 w 10022"/>
                  <a:gd name="connsiteY1" fmla="*/ 0 h 10000"/>
                  <a:gd name="connsiteX2" fmla="*/ 10022 w 10022"/>
                  <a:gd name="connsiteY2" fmla="*/ 0 h 10000"/>
                  <a:gd name="connsiteX3" fmla="*/ 10022 w 10022"/>
                  <a:gd name="connsiteY3" fmla="*/ 10000 h 10000"/>
                  <a:gd name="connsiteX4" fmla="*/ 7781 w 10022"/>
                  <a:gd name="connsiteY4" fmla="*/ 9992 h 10000"/>
                  <a:gd name="connsiteX5" fmla="*/ 1 w 10022"/>
                  <a:gd name="connsiteY5" fmla="*/ 9480 h 10000"/>
                  <a:gd name="connsiteX6" fmla="*/ 22 w 10022"/>
                  <a:gd name="connsiteY6" fmla="*/ 5371 h 10000"/>
                  <a:gd name="connsiteX0" fmla="*/ 22 w 10022"/>
                  <a:gd name="connsiteY0" fmla="*/ 5371 h 10000"/>
                  <a:gd name="connsiteX1" fmla="*/ 2402 w 10022"/>
                  <a:gd name="connsiteY1" fmla="*/ 0 h 10000"/>
                  <a:gd name="connsiteX2" fmla="*/ 10022 w 10022"/>
                  <a:gd name="connsiteY2" fmla="*/ 0 h 10000"/>
                  <a:gd name="connsiteX3" fmla="*/ 10022 w 10022"/>
                  <a:gd name="connsiteY3" fmla="*/ 10000 h 10000"/>
                  <a:gd name="connsiteX4" fmla="*/ 7781 w 10022"/>
                  <a:gd name="connsiteY4" fmla="*/ 9992 h 10000"/>
                  <a:gd name="connsiteX5" fmla="*/ 1 w 10022"/>
                  <a:gd name="connsiteY5" fmla="*/ 9480 h 10000"/>
                  <a:gd name="connsiteX6" fmla="*/ 22 w 10022"/>
                  <a:gd name="connsiteY6" fmla="*/ 5371 h 10000"/>
                  <a:gd name="connsiteX0" fmla="*/ 22 w 10022"/>
                  <a:gd name="connsiteY0" fmla="*/ 8990 h 10000"/>
                  <a:gd name="connsiteX1" fmla="*/ 2402 w 10022"/>
                  <a:gd name="connsiteY1" fmla="*/ 0 h 10000"/>
                  <a:gd name="connsiteX2" fmla="*/ 10022 w 10022"/>
                  <a:gd name="connsiteY2" fmla="*/ 0 h 10000"/>
                  <a:gd name="connsiteX3" fmla="*/ 10022 w 10022"/>
                  <a:gd name="connsiteY3" fmla="*/ 10000 h 10000"/>
                  <a:gd name="connsiteX4" fmla="*/ 7781 w 10022"/>
                  <a:gd name="connsiteY4" fmla="*/ 9992 h 10000"/>
                  <a:gd name="connsiteX5" fmla="*/ 1 w 10022"/>
                  <a:gd name="connsiteY5" fmla="*/ 9480 h 10000"/>
                  <a:gd name="connsiteX6" fmla="*/ 22 w 10022"/>
                  <a:gd name="connsiteY6" fmla="*/ 8990 h 10000"/>
                  <a:gd name="connsiteX0" fmla="*/ 22 w 10022"/>
                  <a:gd name="connsiteY0" fmla="*/ 8990 h 10000"/>
                  <a:gd name="connsiteX1" fmla="*/ 3975 w 10022"/>
                  <a:gd name="connsiteY1" fmla="*/ 16 h 10000"/>
                  <a:gd name="connsiteX2" fmla="*/ 10022 w 10022"/>
                  <a:gd name="connsiteY2" fmla="*/ 0 h 10000"/>
                  <a:gd name="connsiteX3" fmla="*/ 10022 w 10022"/>
                  <a:gd name="connsiteY3" fmla="*/ 10000 h 10000"/>
                  <a:gd name="connsiteX4" fmla="*/ 7781 w 10022"/>
                  <a:gd name="connsiteY4" fmla="*/ 9992 h 10000"/>
                  <a:gd name="connsiteX5" fmla="*/ 1 w 10022"/>
                  <a:gd name="connsiteY5" fmla="*/ 9480 h 10000"/>
                  <a:gd name="connsiteX6" fmla="*/ 22 w 10022"/>
                  <a:gd name="connsiteY6" fmla="*/ 8990 h 10000"/>
                  <a:gd name="connsiteX0" fmla="*/ 22 w 10022"/>
                  <a:gd name="connsiteY0" fmla="*/ 8990 h 10000"/>
                  <a:gd name="connsiteX1" fmla="*/ 3975 w 10022"/>
                  <a:gd name="connsiteY1" fmla="*/ 16 h 10000"/>
                  <a:gd name="connsiteX2" fmla="*/ 10022 w 10022"/>
                  <a:gd name="connsiteY2" fmla="*/ 0 h 10000"/>
                  <a:gd name="connsiteX3" fmla="*/ 10022 w 10022"/>
                  <a:gd name="connsiteY3" fmla="*/ 10000 h 10000"/>
                  <a:gd name="connsiteX4" fmla="*/ 4079 w 10022"/>
                  <a:gd name="connsiteY4" fmla="*/ 9960 h 10000"/>
                  <a:gd name="connsiteX5" fmla="*/ 1 w 10022"/>
                  <a:gd name="connsiteY5" fmla="*/ 9480 h 10000"/>
                  <a:gd name="connsiteX6" fmla="*/ 22 w 10022"/>
                  <a:gd name="connsiteY6" fmla="*/ 8990 h 10000"/>
                  <a:gd name="connsiteX0" fmla="*/ 22 w 10022"/>
                  <a:gd name="connsiteY0" fmla="*/ 8990 h 10000"/>
                  <a:gd name="connsiteX1" fmla="*/ 3975 w 10022"/>
                  <a:gd name="connsiteY1" fmla="*/ 16 h 10000"/>
                  <a:gd name="connsiteX2" fmla="*/ 10022 w 10022"/>
                  <a:gd name="connsiteY2" fmla="*/ 0 h 10000"/>
                  <a:gd name="connsiteX3" fmla="*/ 10022 w 10022"/>
                  <a:gd name="connsiteY3" fmla="*/ 10000 h 10000"/>
                  <a:gd name="connsiteX4" fmla="*/ 4079 w 10022"/>
                  <a:gd name="connsiteY4" fmla="*/ 9960 h 10000"/>
                  <a:gd name="connsiteX5" fmla="*/ 1 w 10022"/>
                  <a:gd name="connsiteY5" fmla="*/ 9552 h 10000"/>
                  <a:gd name="connsiteX6" fmla="*/ 22 w 10022"/>
                  <a:gd name="connsiteY6" fmla="*/ 8990 h 10000"/>
                  <a:gd name="connsiteX0" fmla="*/ 22 w 10022"/>
                  <a:gd name="connsiteY0" fmla="*/ 8990 h 10000"/>
                  <a:gd name="connsiteX1" fmla="*/ 4243 w 10022"/>
                  <a:gd name="connsiteY1" fmla="*/ 16 h 10000"/>
                  <a:gd name="connsiteX2" fmla="*/ 10022 w 10022"/>
                  <a:gd name="connsiteY2" fmla="*/ 0 h 10000"/>
                  <a:gd name="connsiteX3" fmla="*/ 10022 w 10022"/>
                  <a:gd name="connsiteY3" fmla="*/ 10000 h 10000"/>
                  <a:gd name="connsiteX4" fmla="*/ 4079 w 10022"/>
                  <a:gd name="connsiteY4" fmla="*/ 9960 h 10000"/>
                  <a:gd name="connsiteX5" fmla="*/ 1 w 10022"/>
                  <a:gd name="connsiteY5" fmla="*/ 9552 h 10000"/>
                  <a:gd name="connsiteX6" fmla="*/ 22 w 10022"/>
                  <a:gd name="connsiteY6" fmla="*/ 8990 h 10000"/>
                  <a:gd name="connsiteX0" fmla="*/ 0 w 18198"/>
                  <a:gd name="connsiteY0" fmla="*/ 8124 h 10000"/>
                  <a:gd name="connsiteX1" fmla="*/ 12419 w 18198"/>
                  <a:gd name="connsiteY1" fmla="*/ 16 h 10000"/>
                  <a:gd name="connsiteX2" fmla="*/ 18198 w 18198"/>
                  <a:gd name="connsiteY2" fmla="*/ 0 h 10000"/>
                  <a:gd name="connsiteX3" fmla="*/ 18198 w 18198"/>
                  <a:gd name="connsiteY3" fmla="*/ 10000 h 10000"/>
                  <a:gd name="connsiteX4" fmla="*/ 12255 w 18198"/>
                  <a:gd name="connsiteY4" fmla="*/ 9960 h 10000"/>
                  <a:gd name="connsiteX5" fmla="*/ 8177 w 18198"/>
                  <a:gd name="connsiteY5" fmla="*/ 9552 h 10000"/>
                  <a:gd name="connsiteX6" fmla="*/ 0 w 18198"/>
                  <a:gd name="connsiteY6" fmla="*/ 8124 h 10000"/>
                  <a:gd name="connsiteX0" fmla="*/ 22 w 18220"/>
                  <a:gd name="connsiteY0" fmla="*/ 8124 h 10000"/>
                  <a:gd name="connsiteX1" fmla="*/ 12441 w 18220"/>
                  <a:gd name="connsiteY1" fmla="*/ 16 h 10000"/>
                  <a:gd name="connsiteX2" fmla="*/ 18220 w 18220"/>
                  <a:gd name="connsiteY2" fmla="*/ 0 h 10000"/>
                  <a:gd name="connsiteX3" fmla="*/ 18220 w 18220"/>
                  <a:gd name="connsiteY3" fmla="*/ 10000 h 10000"/>
                  <a:gd name="connsiteX4" fmla="*/ 12277 w 18220"/>
                  <a:gd name="connsiteY4" fmla="*/ 9960 h 10000"/>
                  <a:gd name="connsiteX5" fmla="*/ 1 w 18220"/>
                  <a:gd name="connsiteY5" fmla="*/ 9525 h 10000"/>
                  <a:gd name="connsiteX6" fmla="*/ 22 w 18220"/>
                  <a:gd name="connsiteY6" fmla="*/ 8124 h 10000"/>
                  <a:gd name="connsiteX0" fmla="*/ 22 w 18220"/>
                  <a:gd name="connsiteY0" fmla="*/ 8124 h 10000"/>
                  <a:gd name="connsiteX1" fmla="*/ 12441 w 18220"/>
                  <a:gd name="connsiteY1" fmla="*/ 16 h 10000"/>
                  <a:gd name="connsiteX2" fmla="*/ 18220 w 18220"/>
                  <a:gd name="connsiteY2" fmla="*/ 0 h 10000"/>
                  <a:gd name="connsiteX3" fmla="*/ 18220 w 18220"/>
                  <a:gd name="connsiteY3" fmla="*/ 10000 h 10000"/>
                  <a:gd name="connsiteX4" fmla="*/ 12277 w 18220"/>
                  <a:gd name="connsiteY4" fmla="*/ 9960 h 10000"/>
                  <a:gd name="connsiteX5" fmla="*/ 1 w 18220"/>
                  <a:gd name="connsiteY5" fmla="*/ 9525 h 10000"/>
                  <a:gd name="connsiteX6" fmla="*/ 22 w 18220"/>
                  <a:gd name="connsiteY6" fmla="*/ 812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220" h="10000">
                    <a:moveTo>
                      <a:pt x="22" y="8124"/>
                    </a:moveTo>
                    <a:lnTo>
                      <a:pt x="12441" y="16"/>
                    </a:lnTo>
                    <a:lnTo>
                      <a:pt x="18220" y="0"/>
                    </a:lnTo>
                    <a:lnTo>
                      <a:pt x="18220" y="10000"/>
                    </a:lnTo>
                    <a:lnTo>
                      <a:pt x="12277" y="9960"/>
                    </a:lnTo>
                    <a:lnTo>
                      <a:pt x="1" y="9525"/>
                    </a:lnTo>
                    <a:cubicBezTo>
                      <a:pt x="-7" y="9032"/>
                      <a:pt x="30" y="8373"/>
                      <a:pt x="22" y="81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85000"/>
                      <a:alpha val="11000"/>
                    </a:schemeClr>
                  </a:gs>
                  <a:gs pos="100000">
                    <a:schemeClr val="bg1">
                      <a:lumMod val="85000"/>
                      <a:alpha val="50000"/>
                    </a:schemeClr>
                  </a:gs>
                </a:gsLst>
                <a:lin ang="0" scaled="0"/>
              </a:gradFill>
              <a:ln>
                <a:noFill/>
                <a:headEnd type="none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9" name="그룹 8"/>
              <p:cNvGrpSpPr/>
              <p:nvPr/>
            </p:nvGrpSpPr>
            <p:grpSpPr>
              <a:xfrm>
                <a:off x="4067944" y="1419622"/>
                <a:ext cx="4048400" cy="2346517"/>
                <a:chOff x="3635896" y="1368400"/>
                <a:chExt cx="4048400" cy="2346517"/>
              </a:xfrm>
            </p:grpSpPr>
            <p:pic>
              <p:nvPicPr>
                <p:cNvPr id="16" name="그림 15"/>
                <p:cNvPicPr>
                  <a:picLocks noChangeAspect="1"/>
                </p:cNvPicPr>
                <p:nvPr/>
              </p:nvPicPr>
              <p:blipFill rotWithShape="1">
                <a:blip r:embed="rId4"/>
                <a:srcRect t="71697"/>
                <a:stretch/>
              </p:blipFill>
              <p:spPr>
                <a:xfrm>
                  <a:off x="3635896" y="2754588"/>
                  <a:ext cx="4048400" cy="960329"/>
                </a:xfrm>
                <a:prstGeom prst="rect">
                  <a:avLst/>
                </a:prstGeom>
                <a:ln w="9525">
                  <a:noFill/>
                </a:ln>
              </p:spPr>
            </p:pic>
            <p:pic>
              <p:nvPicPr>
                <p:cNvPr id="3" name="그림 2"/>
                <p:cNvPicPr>
                  <a:picLocks noChangeAspect="1"/>
                </p:cNvPicPr>
                <p:nvPr/>
              </p:nvPicPr>
              <p:blipFill rotWithShape="1">
                <a:blip r:embed="rId4"/>
                <a:srcRect b="59147"/>
                <a:stretch/>
              </p:blipFill>
              <p:spPr>
                <a:xfrm>
                  <a:off x="3635896" y="1368400"/>
                  <a:ext cx="4048400" cy="1386188"/>
                </a:xfrm>
                <a:prstGeom prst="rect">
                  <a:avLst/>
                </a:prstGeom>
                <a:ln w="9525">
                  <a:noFill/>
                </a:ln>
              </p:spPr>
            </p:pic>
            <p:sp>
              <p:nvSpPr>
                <p:cNvPr id="8" name="직사각형 7"/>
                <p:cNvSpPr/>
                <p:nvPr/>
              </p:nvSpPr>
              <p:spPr>
                <a:xfrm>
                  <a:off x="3635896" y="1368400"/>
                  <a:ext cx="4048400" cy="2346517"/>
                </a:xfrm>
                <a:prstGeom prst="rect">
                  <a:avLst/>
                </a:prstGeom>
                <a:noFill/>
                <a:ln w="952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66024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1072</TotalTime>
  <Words>395</Words>
  <Application>Microsoft Office PowerPoint</Application>
  <PresentationFormat>화면 슬라이드 쇼(16:9)</PresentationFormat>
  <Paragraphs>67</Paragraphs>
  <Slides>18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한수원 한돋움</vt:lpstr>
      <vt:lpstr>Arial</vt:lpstr>
      <vt:lpstr>한수원 한돋움 Bold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ddeng</cp:lastModifiedBy>
  <cp:revision>776</cp:revision>
  <dcterms:created xsi:type="dcterms:W3CDTF">2021-04-11T06:29:46Z</dcterms:created>
  <dcterms:modified xsi:type="dcterms:W3CDTF">2022-01-17T14:08:04Z</dcterms:modified>
</cp:coreProperties>
</file>

<file path=docProps/thumbnail.jpeg>
</file>